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2" r:id="rId3"/>
    <p:sldId id="263" r:id="rId4"/>
    <p:sldId id="264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FB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32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VLSI2\Desktop\sagar\New%20Microsoft%20Office%20Excel%20Worksheet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VLSI2\Desktop\sagar\New%20Microsoft%20Office%20Excel%20Worksheet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VLSI2\Desktop\sagar\New%20Microsoft%20Office%20Excel%20Worksheet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Users\VLSI2\Desktop\sagar\New%20Microsoft%20Office%20Excel%20Worksheet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VLSI2\Desktop\sagar\New%20Microsoft%20Office%20Excel%20Workshee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IN" sz="1800" b="1" i="0" u="none" strike="noStrike" baseline="0"/>
              <a:t>Teaching, Learning &amp; Resources</a:t>
            </a:r>
            <a:endParaRPr lang="en-US"/>
          </a:p>
        </c:rich>
      </c:tx>
      <c:layout>
        <c:manualLayout>
          <c:xMode val="edge"/>
          <c:yMode val="edge"/>
          <c:x val="0.30209033245844275"/>
          <c:y val="8.8235294117647078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TLR</c:v>
          </c:tx>
          <c:marker>
            <c:symbol val="none"/>
          </c:marker>
          <c:val>
            <c:numRef>
              <c:f>Sheet1!$A$2:$A$106</c:f>
              <c:numCache>
                <c:formatCode>General</c:formatCode>
                <c:ptCount val="105"/>
                <c:pt idx="0">
                  <c:v>88.26</c:v>
                </c:pt>
                <c:pt idx="1">
                  <c:v>85.93</c:v>
                </c:pt>
                <c:pt idx="2">
                  <c:v>76.23</c:v>
                </c:pt>
                <c:pt idx="3">
                  <c:v>80.27</c:v>
                </c:pt>
                <c:pt idx="4">
                  <c:v>66.08</c:v>
                </c:pt>
                <c:pt idx="5">
                  <c:v>67.83</c:v>
                </c:pt>
                <c:pt idx="6">
                  <c:v>76.760000000000005</c:v>
                </c:pt>
                <c:pt idx="7">
                  <c:v>80.36</c:v>
                </c:pt>
                <c:pt idx="8">
                  <c:v>89.960000000000022</c:v>
                </c:pt>
                <c:pt idx="9">
                  <c:v>79.8</c:v>
                </c:pt>
                <c:pt idx="10">
                  <c:v>71.92</c:v>
                </c:pt>
                <c:pt idx="11">
                  <c:v>56.99</c:v>
                </c:pt>
                <c:pt idx="12">
                  <c:v>66.95</c:v>
                </c:pt>
                <c:pt idx="13">
                  <c:v>59.08</c:v>
                </c:pt>
                <c:pt idx="14">
                  <c:v>59.02</c:v>
                </c:pt>
                <c:pt idx="15">
                  <c:v>86.75</c:v>
                </c:pt>
                <c:pt idx="16">
                  <c:v>55.39</c:v>
                </c:pt>
                <c:pt idx="17">
                  <c:v>59.98</c:v>
                </c:pt>
                <c:pt idx="18">
                  <c:v>60.78</c:v>
                </c:pt>
                <c:pt idx="19">
                  <c:v>85.83</c:v>
                </c:pt>
                <c:pt idx="20">
                  <c:v>58.61</c:v>
                </c:pt>
                <c:pt idx="21">
                  <c:v>60.260000000000012</c:v>
                </c:pt>
                <c:pt idx="22">
                  <c:v>54.63</c:v>
                </c:pt>
                <c:pt idx="23">
                  <c:v>56.720000000000013</c:v>
                </c:pt>
                <c:pt idx="24">
                  <c:v>73.02</c:v>
                </c:pt>
                <c:pt idx="25">
                  <c:v>67.400000000000006</c:v>
                </c:pt>
                <c:pt idx="26">
                  <c:v>49.43</c:v>
                </c:pt>
                <c:pt idx="27">
                  <c:v>58.2</c:v>
                </c:pt>
                <c:pt idx="28">
                  <c:v>57.93</c:v>
                </c:pt>
                <c:pt idx="29">
                  <c:v>49.24</c:v>
                </c:pt>
                <c:pt idx="30">
                  <c:v>56.81</c:v>
                </c:pt>
                <c:pt idx="31">
                  <c:v>60.63</c:v>
                </c:pt>
                <c:pt idx="32">
                  <c:v>40.32</c:v>
                </c:pt>
                <c:pt idx="33">
                  <c:v>48.31</c:v>
                </c:pt>
                <c:pt idx="34">
                  <c:v>55.4</c:v>
                </c:pt>
                <c:pt idx="35">
                  <c:v>56.09</c:v>
                </c:pt>
                <c:pt idx="36">
                  <c:v>55.13</c:v>
                </c:pt>
                <c:pt idx="37">
                  <c:v>62.21</c:v>
                </c:pt>
                <c:pt idx="38">
                  <c:v>62.58</c:v>
                </c:pt>
                <c:pt idx="39">
                  <c:v>60.21</c:v>
                </c:pt>
                <c:pt idx="40">
                  <c:v>47.68</c:v>
                </c:pt>
                <c:pt idx="41">
                  <c:v>46.65</c:v>
                </c:pt>
                <c:pt idx="42">
                  <c:v>59.290000000000013</c:v>
                </c:pt>
                <c:pt idx="43">
                  <c:v>55.1</c:v>
                </c:pt>
                <c:pt idx="44">
                  <c:v>48.41</c:v>
                </c:pt>
                <c:pt idx="45">
                  <c:v>47.51</c:v>
                </c:pt>
                <c:pt idx="46">
                  <c:v>39.04</c:v>
                </c:pt>
                <c:pt idx="47">
                  <c:v>53.15</c:v>
                </c:pt>
                <c:pt idx="48">
                  <c:v>58.68</c:v>
                </c:pt>
                <c:pt idx="49">
                  <c:v>57.04</c:v>
                </c:pt>
                <c:pt idx="50">
                  <c:v>41.6</c:v>
                </c:pt>
                <c:pt idx="51">
                  <c:v>57.4</c:v>
                </c:pt>
                <c:pt idx="52">
                  <c:v>57.49</c:v>
                </c:pt>
                <c:pt idx="53">
                  <c:v>61.160000000000011</c:v>
                </c:pt>
                <c:pt idx="54">
                  <c:v>46.89</c:v>
                </c:pt>
                <c:pt idx="55">
                  <c:v>57.24</c:v>
                </c:pt>
                <c:pt idx="56">
                  <c:v>73.56</c:v>
                </c:pt>
                <c:pt idx="57">
                  <c:v>46.14</c:v>
                </c:pt>
                <c:pt idx="58">
                  <c:v>49.49</c:v>
                </c:pt>
                <c:pt idx="59">
                  <c:v>45.21</c:v>
                </c:pt>
                <c:pt idx="60">
                  <c:v>55.6</c:v>
                </c:pt>
                <c:pt idx="61">
                  <c:v>51.61</c:v>
                </c:pt>
                <c:pt idx="62">
                  <c:v>46.48</c:v>
                </c:pt>
                <c:pt idx="63">
                  <c:v>43.67</c:v>
                </c:pt>
                <c:pt idx="64">
                  <c:v>55.75</c:v>
                </c:pt>
                <c:pt idx="65">
                  <c:v>51.730000000000011</c:v>
                </c:pt>
                <c:pt idx="66">
                  <c:v>50.37</c:v>
                </c:pt>
                <c:pt idx="67">
                  <c:v>37.050000000000004</c:v>
                </c:pt>
                <c:pt idx="68">
                  <c:v>41.660000000000011</c:v>
                </c:pt>
                <c:pt idx="69">
                  <c:v>52.98</c:v>
                </c:pt>
                <c:pt idx="70">
                  <c:v>44.1</c:v>
                </c:pt>
                <c:pt idx="71">
                  <c:v>52.71</c:v>
                </c:pt>
                <c:pt idx="72">
                  <c:v>50.02</c:v>
                </c:pt>
                <c:pt idx="73">
                  <c:v>46.77</c:v>
                </c:pt>
                <c:pt idx="74">
                  <c:v>43.98</c:v>
                </c:pt>
                <c:pt idx="75">
                  <c:v>57.7</c:v>
                </c:pt>
                <c:pt idx="78">
                  <c:v>47.15</c:v>
                </c:pt>
                <c:pt idx="79">
                  <c:v>47.15</c:v>
                </c:pt>
                <c:pt idx="82">
                  <c:v>36.730000000000011</c:v>
                </c:pt>
                <c:pt idx="83">
                  <c:v>43.45</c:v>
                </c:pt>
                <c:pt idx="84">
                  <c:v>48.230000000000011</c:v>
                </c:pt>
                <c:pt idx="85">
                  <c:v>50.24</c:v>
                </c:pt>
                <c:pt idx="86">
                  <c:v>53.51</c:v>
                </c:pt>
                <c:pt idx="87">
                  <c:v>57.760000000000012</c:v>
                </c:pt>
                <c:pt idx="88">
                  <c:v>32.290000000000013</c:v>
                </c:pt>
                <c:pt idx="89">
                  <c:v>37.520000000000003</c:v>
                </c:pt>
                <c:pt idx="90">
                  <c:v>46.81</c:v>
                </c:pt>
                <c:pt idx="91">
                  <c:v>46.730000000000011</c:v>
                </c:pt>
                <c:pt idx="92">
                  <c:v>49.21</c:v>
                </c:pt>
                <c:pt idx="93">
                  <c:v>48.74</c:v>
                </c:pt>
                <c:pt idx="94">
                  <c:v>46.620000000000012</c:v>
                </c:pt>
                <c:pt idx="95">
                  <c:v>28.7</c:v>
                </c:pt>
                <c:pt idx="96">
                  <c:v>41.3</c:v>
                </c:pt>
                <c:pt idx="97">
                  <c:v>45.230000000000011</c:v>
                </c:pt>
                <c:pt idx="98">
                  <c:v>52</c:v>
                </c:pt>
                <c:pt idx="99">
                  <c:v>38.75</c:v>
                </c:pt>
                <c:pt idx="100">
                  <c:v>38.67</c:v>
                </c:pt>
                <c:pt idx="101">
                  <c:v>43.4</c:v>
                </c:pt>
                <c:pt idx="102">
                  <c:v>29.71</c:v>
                </c:pt>
                <c:pt idx="103">
                  <c:v>44.1</c:v>
                </c:pt>
                <c:pt idx="104">
                  <c:v>39.97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187648"/>
        <c:axId val="46189184"/>
      </c:lineChart>
      <c:catAx>
        <c:axId val="46187648"/>
        <c:scaling>
          <c:orientation val="minMax"/>
        </c:scaling>
        <c:delete val="0"/>
        <c:axPos val="b"/>
        <c:majorTickMark val="out"/>
        <c:minorTickMark val="none"/>
        <c:tickLblPos val="nextTo"/>
        <c:crossAx val="46189184"/>
        <c:crosses val="autoZero"/>
        <c:auto val="1"/>
        <c:lblAlgn val="ctr"/>
        <c:lblOffset val="100"/>
        <c:noMultiLvlLbl val="0"/>
      </c:catAx>
      <c:valAx>
        <c:axId val="461891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461876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IN" sz="1800" b="1" i="0" u="none" strike="noStrike" baseline="0"/>
              <a:t>Research, Professional Practice &amp; Collaborative Performance </a:t>
            </a:r>
            <a:endParaRPr lang="en-US"/>
          </a:p>
        </c:rich>
      </c:tx>
      <c:layout>
        <c:manualLayout>
          <c:xMode val="edge"/>
          <c:yMode val="edge"/>
          <c:x val="0.23868766404199476"/>
          <c:y val="0.13800170248989146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RPC</c:v>
          </c:tx>
          <c:marker>
            <c:symbol val="none"/>
          </c:marker>
          <c:val>
            <c:numRef>
              <c:f>Sheet1!$B$2:$B$106</c:f>
              <c:numCache>
                <c:formatCode>General</c:formatCode>
                <c:ptCount val="105"/>
                <c:pt idx="0">
                  <c:v>94.02</c:v>
                </c:pt>
                <c:pt idx="1">
                  <c:v>94.14</c:v>
                </c:pt>
                <c:pt idx="2">
                  <c:v>92.679999999999978</c:v>
                </c:pt>
                <c:pt idx="3">
                  <c:v>91.61999999999999</c:v>
                </c:pt>
                <c:pt idx="4">
                  <c:v>93.52</c:v>
                </c:pt>
                <c:pt idx="5">
                  <c:v>83.5</c:v>
                </c:pt>
                <c:pt idx="6">
                  <c:v>76.83</c:v>
                </c:pt>
                <c:pt idx="7">
                  <c:v>72.09</c:v>
                </c:pt>
                <c:pt idx="8">
                  <c:v>73.56</c:v>
                </c:pt>
                <c:pt idx="9">
                  <c:v>68.290000000000006</c:v>
                </c:pt>
                <c:pt idx="10">
                  <c:v>78.66</c:v>
                </c:pt>
                <c:pt idx="11">
                  <c:v>80.36999999999999</c:v>
                </c:pt>
                <c:pt idx="12">
                  <c:v>74.72</c:v>
                </c:pt>
                <c:pt idx="13">
                  <c:v>80.63</c:v>
                </c:pt>
                <c:pt idx="14">
                  <c:v>85.240000000000023</c:v>
                </c:pt>
                <c:pt idx="15">
                  <c:v>75.78</c:v>
                </c:pt>
                <c:pt idx="16">
                  <c:v>81.06</c:v>
                </c:pt>
                <c:pt idx="17">
                  <c:v>73.64</c:v>
                </c:pt>
                <c:pt idx="18">
                  <c:v>75.69</c:v>
                </c:pt>
                <c:pt idx="19">
                  <c:v>70.349999999999994</c:v>
                </c:pt>
                <c:pt idx="20">
                  <c:v>66.400000000000006</c:v>
                </c:pt>
                <c:pt idx="21">
                  <c:v>67.86</c:v>
                </c:pt>
                <c:pt idx="22">
                  <c:v>72.069999999999993</c:v>
                </c:pt>
                <c:pt idx="23">
                  <c:v>64.669999999999987</c:v>
                </c:pt>
                <c:pt idx="24">
                  <c:v>66.410000000000025</c:v>
                </c:pt>
                <c:pt idx="25">
                  <c:v>75.73</c:v>
                </c:pt>
                <c:pt idx="26">
                  <c:v>78.7</c:v>
                </c:pt>
                <c:pt idx="27">
                  <c:v>71.819999999999993</c:v>
                </c:pt>
                <c:pt idx="28">
                  <c:v>75.86</c:v>
                </c:pt>
                <c:pt idx="29">
                  <c:v>79.61999999999999</c:v>
                </c:pt>
                <c:pt idx="30">
                  <c:v>63.75</c:v>
                </c:pt>
                <c:pt idx="31">
                  <c:v>73.910000000000025</c:v>
                </c:pt>
                <c:pt idx="32">
                  <c:v>72.19</c:v>
                </c:pt>
                <c:pt idx="33">
                  <c:v>62.54</c:v>
                </c:pt>
                <c:pt idx="34">
                  <c:v>65.31</c:v>
                </c:pt>
                <c:pt idx="35">
                  <c:v>71.53</c:v>
                </c:pt>
                <c:pt idx="36">
                  <c:v>71.63</c:v>
                </c:pt>
                <c:pt idx="37">
                  <c:v>55.58</c:v>
                </c:pt>
                <c:pt idx="38">
                  <c:v>67.06</c:v>
                </c:pt>
                <c:pt idx="39">
                  <c:v>57.51</c:v>
                </c:pt>
                <c:pt idx="40">
                  <c:v>76.73</c:v>
                </c:pt>
                <c:pt idx="41">
                  <c:v>74.56</c:v>
                </c:pt>
                <c:pt idx="42">
                  <c:v>82.22</c:v>
                </c:pt>
                <c:pt idx="43">
                  <c:v>68.790000000000006</c:v>
                </c:pt>
                <c:pt idx="44">
                  <c:v>54.52</c:v>
                </c:pt>
                <c:pt idx="45">
                  <c:v>66.33</c:v>
                </c:pt>
                <c:pt idx="46">
                  <c:v>58.230000000000011</c:v>
                </c:pt>
                <c:pt idx="47">
                  <c:v>64.819999999999993</c:v>
                </c:pt>
                <c:pt idx="48">
                  <c:v>57.67</c:v>
                </c:pt>
                <c:pt idx="49">
                  <c:v>53.42</c:v>
                </c:pt>
                <c:pt idx="50">
                  <c:v>73.08</c:v>
                </c:pt>
                <c:pt idx="51">
                  <c:v>58.47</c:v>
                </c:pt>
                <c:pt idx="52">
                  <c:v>58.03</c:v>
                </c:pt>
                <c:pt idx="53">
                  <c:v>61.37</c:v>
                </c:pt>
                <c:pt idx="54">
                  <c:v>72.989999999999995</c:v>
                </c:pt>
                <c:pt idx="55">
                  <c:v>67.97</c:v>
                </c:pt>
                <c:pt idx="56">
                  <c:v>51.98</c:v>
                </c:pt>
                <c:pt idx="57">
                  <c:v>58.6</c:v>
                </c:pt>
                <c:pt idx="58">
                  <c:v>61.9</c:v>
                </c:pt>
                <c:pt idx="59">
                  <c:v>59.86</c:v>
                </c:pt>
                <c:pt idx="60">
                  <c:v>34.04</c:v>
                </c:pt>
                <c:pt idx="61">
                  <c:v>58.11</c:v>
                </c:pt>
                <c:pt idx="62">
                  <c:v>62.13</c:v>
                </c:pt>
                <c:pt idx="63">
                  <c:v>64.679999999999978</c:v>
                </c:pt>
                <c:pt idx="64">
                  <c:v>58.120000000000012</c:v>
                </c:pt>
                <c:pt idx="65">
                  <c:v>53.46</c:v>
                </c:pt>
                <c:pt idx="66">
                  <c:v>59.18</c:v>
                </c:pt>
                <c:pt idx="67">
                  <c:v>64.47</c:v>
                </c:pt>
                <c:pt idx="68">
                  <c:v>50.290000000000013</c:v>
                </c:pt>
                <c:pt idx="69">
                  <c:v>51.91</c:v>
                </c:pt>
                <c:pt idx="70">
                  <c:v>47.74</c:v>
                </c:pt>
                <c:pt idx="71">
                  <c:v>41.67</c:v>
                </c:pt>
                <c:pt idx="72">
                  <c:v>48.05</c:v>
                </c:pt>
                <c:pt idx="73">
                  <c:v>56.85</c:v>
                </c:pt>
                <c:pt idx="74">
                  <c:v>41.32</c:v>
                </c:pt>
                <c:pt idx="75">
                  <c:v>38.61</c:v>
                </c:pt>
                <c:pt idx="78">
                  <c:v>62.91</c:v>
                </c:pt>
                <c:pt idx="79">
                  <c:v>62.91</c:v>
                </c:pt>
                <c:pt idx="82">
                  <c:v>67.7</c:v>
                </c:pt>
                <c:pt idx="83">
                  <c:v>56.730000000000011</c:v>
                </c:pt>
                <c:pt idx="84">
                  <c:v>41.220000000000013</c:v>
                </c:pt>
                <c:pt idx="85">
                  <c:v>53.01</c:v>
                </c:pt>
                <c:pt idx="86">
                  <c:v>61.8</c:v>
                </c:pt>
                <c:pt idx="87">
                  <c:v>22.2</c:v>
                </c:pt>
                <c:pt idx="88">
                  <c:v>57.85</c:v>
                </c:pt>
                <c:pt idx="89">
                  <c:v>45.97</c:v>
                </c:pt>
                <c:pt idx="90">
                  <c:v>47.190000000000012</c:v>
                </c:pt>
                <c:pt idx="91">
                  <c:v>52.37</c:v>
                </c:pt>
                <c:pt idx="92">
                  <c:v>50.65</c:v>
                </c:pt>
                <c:pt idx="93">
                  <c:v>47.61</c:v>
                </c:pt>
                <c:pt idx="94">
                  <c:v>56.15</c:v>
                </c:pt>
                <c:pt idx="95">
                  <c:v>50</c:v>
                </c:pt>
                <c:pt idx="96">
                  <c:v>48.260000000000012</c:v>
                </c:pt>
                <c:pt idx="97">
                  <c:v>39.290000000000013</c:v>
                </c:pt>
                <c:pt idx="98">
                  <c:v>49.660000000000011</c:v>
                </c:pt>
                <c:pt idx="99">
                  <c:v>49.01</c:v>
                </c:pt>
                <c:pt idx="100">
                  <c:v>46.65</c:v>
                </c:pt>
                <c:pt idx="101">
                  <c:v>49.06</c:v>
                </c:pt>
                <c:pt idx="102">
                  <c:v>55.27</c:v>
                </c:pt>
                <c:pt idx="103">
                  <c:v>38.54</c:v>
                </c:pt>
                <c:pt idx="104">
                  <c:v>56.55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353024"/>
        <c:axId val="46363008"/>
      </c:lineChart>
      <c:catAx>
        <c:axId val="46353024"/>
        <c:scaling>
          <c:orientation val="minMax"/>
        </c:scaling>
        <c:delete val="0"/>
        <c:axPos val="b"/>
        <c:majorTickMark val="out"/>
        <c:minorTickMark val="none"/>
        <c:tickLblPos val="nextTo"/>
        <c:crossAx val="46363008"/>
        <c:crosses val="autoZero"/>
        <c:auto val="1"/>
        <c:lblAlgn val="ctr"/>
        <c:lblOffset val="100"/>
        <c:noMultiLvlLbl val="0"/>
      </c:catAx>
      <c:valAx>
        <c:axId val="463630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463530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IN" sz="1800" b="1" i="0" u="none" strike="noStrike" baseline="0" dirty="0"/>
              <a:t>Graduation Outcomes </a:t>
            </a:r>
            <a:endParaRPr lang="en-US" dirty="0"/>
          </a:p>
        </c:rich>
      </c:tx>
      <c:layout>
        <c:manualLayout>
          <c:xMode val="edge"/>
          <c:yMode val="edge"/>
          <c:x val="0.49109457716090582"/>
          <c:y val="0.1811017105308361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GO</c:v>
          </c:tx>
          <c:marker>
            <c:symbol val="none"/>
          </c:marker>
          <c:val>
            <c:numRef>
              <c:f>Sheet1!$C$2:$C$106</c:f>
              <c:numCache>
                <c:formatCode>General</c:formatCode>
                <c:ptCount val="105"/>
                <c:pt idx="0">
                  <c:v>81.81</c:v>
                </c:pt>
                <c:pt idx="1">
                  <c:v>84.97</c:v>
                </c:pt>
                <c:pt idx="2">
                  <c:v>83.95</c:v>
                </c:pt>
                <c:pt idx="3">
                  <c:v>74.72</c:v>
                </c:pt>
                <c:pt idx="4">
                  <c:v>85.61999999999999</c:v>
                </c:pt>
                <c:pt idx="5">
                  <c:v>81.61</c:v>
                </c:pt>
                <c:pt idx="6">
                  <c:v>80.89</c:v>
                </c:pt>
                <c:pt idx="7">
                  <c:v>64.910000000000025</c:v>
                </c:pt>
                <c:pt idx="8">
                  <c:v>86.42</c:v>
                </c:pt>
                <c:pt idx="9">
                  <c:v>74.13</c:v>
                </c:pt>
                <c:pt idx="10">
                  <c:v>71.819999999999993</c:v>
                </c:pt>
                <c:pt idx="11">
                  <c:v>81.5</c:v>
                </c:pt>
                <c:pt idx="12">
                  <c:v>77.38</c:v>
                </c:pt>
                <c:pt idx="13">
                  <c:v>96.8</c:v>
                </c:pt>
                <c:pt idx="14">
                  <c:v>78.430000000000007</c:v>
                </c:pt>
                <c:pt idx="15">
                  <c:v>89.85</c:v>
                </c:pt>
                <c:pt idx="16">
                  <c:v>82.47</c:v>
                </c:pt>
                <c:pt idx="17">
                  <c:v>69.05</c:v>
                </c:pt>
                <c:pt idx="18">
                  <c:v>81.489999999999995</c:v>
                </c:pt>
                <c:pt idx="19">
                  <c:v>81.05</c:v>
                </c:pt>
                <c:pt idx="20">
                  <c:v>82.92</c:v>
                </c:pt>
                <c:pt idx="21">
                  <c:v>77.290000000000006</c:v>
                </c:pt>
                <c:pt idx="22">
                  <c:v>74.08</c:v>
                </c:pt>
                <c:pt idx="23">
                  <c:v>77.3</c:v>
                </c:pt>
                <c:pt idx="24">
                  <c:v>60.71</c:v>
                </c:pt>
                <c:pt idx="25">
                  <c:v>61.06</c:v>
                </c:pt>
                <c:pt idx="26">
                  <c:v>77.69</c:v>
                </c:pt>
                <c:pt idx="27">
                  <c:v>75.410000000000025</c:v>
                </c:pt>
                <c:pt idx="28">
                  <c:v>80.940000000000026</c:v>
                </c:pt>
                <c:pt idx="29">
                  <c:v>65.86</c:v>
                </c:pt>
                <c:pt idx="30">
                  <c:v>74.02</c:v>
                </c:pt>
                <c:pt idx="31">
                  <c:v>83.55</c:v>
                </c:pt>
                <c:pt idx="32">
                  <c:v>95.08</c:v>
                </c:pt>
                <c:pt idx="33">
                  <c:v>82.910000000000025</c:v>
                </c:pt>
                <c:pt idx="34">
                  <c:v>77.86</c:v>
                </c:pt>
                <c:pt idx="35">
                  <c:v>72.03</c:v>
                </c:pt>
                <c:pt idx="36">
                  <c:v>74.319999999999993</c:v>
                </c:pt>
                <c:pt idx="37">
                  <c:v>70.83</c:v>
                </c:pt>
                <c:pt idx="38">
                  <c:v>65.34</c:v>
                </c:pt>
                <c:pt idx="39">
                  <c:v>81</c:v>
                </c:pt>
                <c:pt idx="40">
                  <c:v>56.87</c:v>
                </c:pt>
                <c:pt idx="41">
                  <c:v>81.02</c:v>
                </c:pt>
                <c:pt idx="42">
                  <c:v>13.39</c:v>
                </c:pt>
                <c:pt idx="43">
                  <c:v>60.61</c:v>
                </c:pt>
                <c:pt idx="44">
                  <c:v>67.95</c:v>
                </c:pt>
                <c:pt idx="45">
                  <c:v>77.98</c:v>
                </c:pt>
                <c:pt idx="46">
                  <c:v>66.940000000000026</c:v>
                </c:pt>
                <c:pt idx="47">
                  <c:v>78.28</c:v>
                </c:pt>
                <c:pt idx="48">
                  <c:v>71.2</c:v>
                </c:pt>
                <c:pt idx="49">
                  <c:v>81.38</c:v>
                </c:pt>
                <c:pt idx="50">
                  <c:v>77.239999999999995</c:v>
                </c:pt>
                <c:pt idx="51">
                  <c:v>75.03</c:v>
                </c:pt>
                <c:pt idx="52">
                  <c:v>69.440000000000026</c:v>
                </c:pt>
                <c:pt idx="53">
                  <c:v>63.61</c:v>
                </c:pt>
                <c:pt idx="54">
                  <c:v>55.160000000000011</c:v>
                </c:pt>
                <c:pt idx="55">
                  <c:v>55.5</c:v>
                </c:pt>
                <c:pt idx="56">
                  <c:v>75.3</c:v>
                </c:pt>
                <c:pt idx="57">
                  <c:v>69.8</c:v>
                </c:pt>
                <c:pt idx="58">
                  <c:v>70.430000000000007</c:v>
                </c:pt>
                <c:pt idx="59">
                  <c:v>79.38</c:v>
                </c:pt>
                <c:pt idx="60">
                  <c:v>90.52</c:v>
                </c:pt>
                <c:pt idx="61">
                  <c:v>77.22</c:v>
                </c:pt>
                <c:pt idx="62">
                  <c:v>75.149999999999991</c:v>
                </c:pt>
                <c:pt idx="63">
                  <c:v>77.11</c:v>
                </c:pt>
                <c:pt idx="64">
                  <c:v>66.08</c:v>
                </c:pt>
                <c:pt idx="65">
                  <c:v>50.05</c:v>
                </c:pt>
                <c:pt idx="66">
                  <c:v>72.010000000000005</c:v>
                </c:pt>
                <c:pt idx="67">
                  <c:v>67.19</c:v>
                </c:pt>
                <c:pt idx="68">
                  <c:v>74.669999999999987</c:v>
                </c:pt>
                <c:pt idx="69">
                  <c:v>72.169999999999987</c:v>
                </c:pt>
                <c:pt idx="70">
                  <c:v>69.08</c:v>
                </c:pt>
                <c:pt idx="71">
                  <c:v>69.010000000000005</c:v>
                </c:pt>
                <c:pt idx="72">
                  <c:v>75.83</c:v>
                </c:pt>
                <c:pt idx="73">
                  <c:v>81.69</c:v>
                </c:pt>
                <c:pt idx="74">
                  <c:v>73.89</c:v>
                </c:pt>
                <c:pt idx="75">
                  <c:v>66.13</c:v>
                </c:pt>
                <c:pt idx="78">
                  <c:v>79</c:v>
                </c:pt>
                <c:pt idx="79">
                  <c:v>79</c:v>
                </c:pt>
                <c:pt idx="82">
                  <c:v>79.14</c:v>
                </c:pt>
                <c:pt idx="83">
                  <c:v>82.679999999999978</c:v>
                </c:pt>
                <c:pt idx="84">
                  <c:v>86.82</c:v>
                </c:pt>
                <c:pt idx="85">
                  <c:v>67.05</c:v>
                </c:pt>
                <c:pt idx="86">
                  <c:v>50.46</c:v>
                </c:pt>
                <c:pt idx="87">
                  <c:v>76.069999999999993</c:v>
                </c:pt>
                <c:pt idx="88">
                  <c:v>79.61999999999999</c:v>
                </c:pt>
                <c:pt idx="89">
                  <c:v>70.430000000000007</c:v>
                </c:pt>
                <c:pt idx="90">
                  <c:v>72.78</c:v>
                </c:pt>
                <c:pt idx="91">
                  <c:v>66.900000000000006</c:v>
                </c:pt>
                <c:pt idx="92">
                  <c:v>72.09</c:v>
                </c:pt>
                <c:pt idx="93">
                  <c:v>67.42</c:v>
                </c:pt>
                <c:pt idx="94">
                  <c:v>67.8</c:v>
                </c:pt>
                <c:pt idx="95">
                  <c:v>92.06</c:v>
                </c:pt>
                <c:pt idx="96">
                  <c:v>61.61</c:v>
                </c:pt>
                <c:pt idx="97">
                  <c:v>65.989999999999995</c:v>
                </c:pt>
                <c:pt idx="98">
                  <c:v>54.04</c:v>
                </c:pt>
                <c:pt idx="99">
                  <c:v>64.45</c:v>
                </c:pt>
                <c:pt idx="100">
                  <c:v>77.95</c:v>
                </c:pt>
                <c:pt idx="101">
                  <c:v>71.34</c:v>
                </c:pt>
                <c:pt idx="102">
                  <c:v>78.239999999999995</c:v>
                </c:pt>
                <c:pt idx="103">
                  <c:v>79.510000000000005</c:v>
                </c:pt>
                <c:pt idx="104">
                  <c:v>78.3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530944"/>
        <c:axId val="46532480"/>
      </c:lineChart>
      <c:catAx>
        <c:axId val="46530944"/>
        <c:scaling>
          <c:orientation val="minMax"/>
        </c:scaling>
        <c:delete val="0"/>
        <c:axPos val="b"/>
        <c:majorTickMark val="out"/>
        <c:minorTickMark val="none"/>
        <c:tickLblPos val="nextTo"/>
        <c:crossAx val="46532480"/>
        <c:crosses val="autoZero"/>
        <c:auto val="1"/>
        <c:lblAlgn val="ctr"/>
        <c:lblOffset val="100"/>
        <c:noMultiLvlLbl val="0"/>
      </c:catAx>
      <c:valAx>
        <c:axId val="465324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465309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IN" sz="1800" b="1" i="0" u="none" strike="noStrike" baseline="0" dirty="0">
                <a:solidFill>
                  <a:srgbClr val="FF0000"/>
                </a:solidFill>
              </a:rPr>
              <a:t>Outreach </a:t>
            </a:r>
            <a:endParaRPr lang="en-US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7366835644326637"/>
          <c:y val="0.14632876116764976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OI</c:v>
          </c:tx>
          <c:marker>
            <c:symbol val="none"/>
          </c:marker>
          <c:val>
            <c:numRef>
              <c:f>Sheet1!$D$2:$D$106</c:f>
              <c:numCache>
                <c:formatCode>General</c:formatCode>
                <c:ptCount val="105"/>
                <c:pt idx="0">
                  <c:v>86.11</c:v>
                </c:pt>
                <c:pt idx="1">
                  <c:v>74.84</c:v>
                </c:pt>
                <c:pt idx="2">
                  <c:v>78.05</c:v>
                </c:pt>
                <c:pt idx="3">
                  <c:v>66.169999999999987</c:v>
                </c:pt>
                <c:pt idx="4">
                  <c:v>70.59</c:v>
                </c:pt>
                <c:pt idx="5">
                  <c:v>76.59</c:v>
                </c:pt>
                <c:pt idx="6">
                  <c:v>63.760000000000012</c:v>
                </c:pt>
                <c:pt idx="7">
                  <c:v>71.940000000000026</c:v>
                </c:pt>
                <c:pt idx="8">
                  <c:v>60.67</c:v>
                </c:pt>
                <c:pt idx="9">
                  <c:v>68.78</c:v>
                </c:pt>
                <c:pt idx="10">
                  <c:v>65.61999999999999</c:v>
                </c:pt>
                <c:pt idx="11">
                  <c:v>79.5</c:v>
                </c:pt>
                <c:pt idx="12">
                  <c:v>77.11</c:v>
                </c:pt>
                <c:pt idx="13">
                  <c:v>56.730000000000011</c:v>
                </c:pt>
                <c:pt idx="14">
                  <c:v>68.81</c:v>
                </c:pt>
                <c:pt idx="15">
                  <c:v>39.230000000000011</c:v>
                </c:pt>
                <c:pt idx="16">
                  <c:v>65.5</c:v>
                </c:pt>
                <c:pt idx="17">
                  <c:v>82.7</c:v>
                </c:pt>
                <c:pt idx="18">
                  <c:v>73.209999999999994</c:v>
                </c:pt>
                <c:pt idx="19">
                  <c:v>47.290000000000013</c:v>
                </c:pt>
                <c:pt idx="20">
                  <c:v>74.669999999999987</c:v>
                </c:pt>
                <c:pt idx="21">
                  <c:v>70.22</c:v>
                </c:pt>
                <c:pt idx="22">
                  <c:v>75.040000000000006</c:v>
                </c:pt>
                <c:pt idx="23">
                  <c:v>72.099999999999994</c:v>
                </c:pt>
                <c:pt idx="24">
                  <c:v>60.11</c:v>
                </c:pt>
                <c:pt idx="25">
                  <c:v>51.57</c:v>
                </c:pt>
                <c:pt idx="26">
                  <c:v>64.58</c:v>
                </c:pt>
                <c:pt idx="27">
                  <c:v>61.2</c:v>
                </c:pt>
                <c:pt idx="28">
                  <c:v>57.91</c:v>
                </c:pt>
                <c:pt idx="29">
                  <c:v>66.149999999999991</c:v>
                </c:pt>
                <c:pt idx="30">
                  <c:v>62.08</c:v>
                </c:pt>
                <c:pt idx="31">
                  <c:v>70.31</c:v>
                </c:pt>
                <c:pt idx="32">
                  <c:v>66.33</c:v>
                </c:pt>
                <c:pt idx="33">
                  <c:v>68.540000000000006</c:v>
                </c:pt>
                <c:pt idx="34">
                  <c:v>48.75</c:v>
                </c:pt>
                <c:pt idx="35">
                  <c:v>64.42</c:v>
                </c:pt>
                <c:pt idx="36">
                  <c:v>62.160000000000011</c:v>
                </c:pt>
                <c:pt idx="37">
                  <c:v>55.49</c:v>
                </c:pt>
                <c:pt idx="38">
                  <c:v>61.720000000000013</c:v>
                </c:pt>
                <c:pt idx="39">
                  <c:v>58.4</c:v>
                </c:pt>
                <c:pt idx="40">
                  <c:v>47.6</c:v>
                </c:pt>
                <c:pt idx="41">
                  <c:v>61.7</c:v>
                </c:pt>
                <c:pt idx="42">
                  <c:v>50.120000000000012</c:v>
                </c:pt>
                <c:pt idx="43">
                  <c:v>78.599999999999994</c:v>
                </c:pt>
                <c:pt idx="44">
                  <c:v>69.27</c:v>
                </c:pt>
                <c:pt idx="45">
                  <c:v>72.56</c:v>
                </c:pt>
                <c:pt idx="46">
                  <c:v>77.410000000000025</c:v>
                </c:pt>
                <c:pt idx="47">
                  <c:v>53.95</c:v>
                </c:pt>
                <c:pt idx="48">
                  <c:v>77.489999999999995</c:v>
                </c:pt>
                <c:pt idx="49">
                  <c:v>65.7</c:v>
                </c:pt>
                <c:pt idx="50">
                  <c:v>63.3</c:v>
                </c:pt>
                <c:pt idx="51">
                  <c:v>66.239999999999995</c:v>
                </c:pt>
                <c:pt idx="52">
                  <c:v>70.34</c:v>
                </c:pt>
                <c:pt idx="53">
                  <c:v>65.39</c:v>
                </c:pt>
                <c:pt idx="54">
                  <c:v>51.52</c:v>
                </c:pt>
                <c:pt idx="55">
                  <c:v>35.4</c:v>
                </c:pt>
                <c:pt idx="56">
                  <c:v>38.57</c:v>
                </c:pt>
                <c:pt idx="57">
                  <c:v>76.599999999999994</c:v>
                </c:pt>
                <c:pt idx="58">
                  <c:v>60.32</c:v>
                </c:pt>
                <c:pt idx="59">
                  <c:v>69.05</c:v>
                </c:pt>
                <c:pt idx="60">
                  <c:v>75.5</c:v>
                </c:pt>
                <c:pt idx="61">
                  <c:v>62.78</c:v>
                </c:pt>
                <c:pt idx="62">
                  <c:v>63.84</c:v>
                </c:pt>
                <c:pt idx="63">
                  <c:v>48.56</c:v>
                </c:pt>
                <c:pt idx="64">
                  <c:v>71.319999999999993</c:v>
                </c:pt>
                <c:pt idx="65">
                  <c:v>70.400000000000006</c:v>
                </c:pt>
                <c:pt idx="66">
                  <c:v>60.42</c:v>
                </c:pt>
                <c:pt idx="67">
                  <c:v>46.690000000000012</c:v>
                </c:pt>
                <c:pt idx="68">
                  <c:v>65.679999999999978</c:v>
                </c:pt>
                <c:pt idx="69">
                  <c:v>66.36999999999999</c:v>
                </c:pt>
                <c:pt idx="70">
                  <c:v>64.910000000000025</c:v>
                </c:pt>
                <c:pt idx="71">
                  <c:v>79.649999999999991</c:v>
                </c:pt>
                <c:pt idx="72">
                  <c:v>75.45</c:v>
                </c:pt>
                <c:pt idx="73">
                  <c:v>55.36</c:v>
                </c:pt>
                <c:pt idx="74">
                  <c:v>66.09</c:v>
                </c:pt>
                <c:pt idx="75">
                  <c:v>46.27</c:v>
                </c:pt>
                <c:pt idx="78">
                  <c:v>54.790000000000013</c:v>
                </c:pt>
                <c:pt idx="79">
                  <c:v>54.790000000000013</c:v>
                </c:pt>
                <c:pt idx="82">
                  <c:v>48.8</c:v>
                </c:pt>
                <c:pt idx="83">
                  <c:v>58.11</c:v>
                </c:pt>
                <c:pt idx="84">
                  <c:v>61.99</c:v>
                </c:pt>
                <c:pt idx="85">
                  <c:v>75.260000000000005</c:v>
                </c:pt>
                <c:pt idx="86">
                  <c:v>49.2</c:v>
                </c:pt>
                <c:pt idx="87">
                  <c:v>59.5</c:v>
                </c:pt>
                <c:pt idx="88">
                  <c:v>59.06</c:v>
                </c:pt>
                <c:pt idx="89">
                  <c:v>60.730000000000011</c:v>
                </c:pt>
                <c:pt idx="90">
                  <c:v>61.03</c:v>
                </c:pt>
                <c:pt idx="91">
                  <c:v>55.690000000000012</c:v>
                </c:pt>
                <c:pt idx="92">
                  <c:v>67.19</c:v>
                </c:pt>
                <c:pt idx="93">
                  <c:v>51.75</c:v>
                </c:pt>
                <c:pt idx="94">
                  <c:v>65.61999999999999</c:v>
                </c:pt>
                <c:pt idx="95">
                  <c:v>47.01</c:v>
                </c:pt>
                <c:pt idx="96">
                  <c:v>67.569999999999993</c:v>
                </c:pt>
                <c:pt idx="97">
                  <c:v>73.81</c:v>
                </c:pt>
                <c:pt idx="98">
                  <c:v>59.65</c:v>
                </c:pt>
                <c:pt idx="99">
                  <c:v>66.599999999999994</c:v>
                </c:pt>
                <c:pt idx="100">
                  <c:v>64.66</c:v>
                </c:pt>
                <c:pt idx="101">
                  <c:v>50.18</c:v>
                </c:pt>
                <c:pt idx="102">
                  <c:v>61.620000000000012</c:v>
                </c:pt>
                <c:pt idx="103">
                  <c:v>69.040000000000006</c:v>
                </c:pt>
                <c:pt idx="104">
                  <c:v>51.32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552960"/>
        <c:axId val="46554496"/>
      </c:lineChart>
      <c:catAx>
        <c:axId val="46552960"/>
        <c:scaling>
          <c:orientation val="minMax"/>
        </c:scaling>
        <c:delete val="0"/>
        <c:axPos val="b"/>
        <c:majorTickMark val="out"/>
        <c:minorTickMark val="none"/>
        <c:tickLblPos val="nextTo"/>
        <c:crossAx val="46554496"/>
        <c:crosses val="autoZero"/>
        <c:auto val="1"/>
        <c:lblAlgn val="ctr"/>
        <c:lblOffset val="100"/>
        <c:noMultiLvlLbl val="0"/>
      </c:catAx>
      <c:valAx>
        <c:axId val="465544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465529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IN" sz="1800" b="1" i="0" u="none" strike="noStrike" baseline="0" dirty="0">
                <a:solidFill>
                  <a:srgbClr val="FF0000"/>
                </a:solidFill>
              </a:rPr>
              <a:t>Perception </a:t>
            </a:r>
            <a:endParaRPr lang="en-US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70940366564348956"/>
          <c:y val="0.20220588235294124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PR</c:v>
          </c:tx>
          <c:marker>
            <c:symbol val="none"/>
          </c:marker>
          <c:val>
            <c:numRef>
              <c:f>Sheet1!$E$2:$E$106</c:f>
              <c:numCache>
                <c:formatCode>General</c:formatCode>
                <c:ptCount val="105"/>
                <c:pt idx="0">
                  <c:v>98</c:v>
                </c:pt>
                <c:pt idx="1">
                  <c:v>99</c:v>
                </c:pt>
                <c:pt idx="2">
                  <c:v>97</c:v>
                </c:pt>
                <c:pt idx="3">
                  <c:v>98</c:v>
                </c:pt>
                <c:pt idx="4">
                  <c:v>98</c:v>
                </c:pt>
                <c:pt idx="5">
                  <c:v>96</c:v>
                </c:pt>
                <c:pt idx="6">
                  <c:v>95</c:v>
                </c:pt>
                <c:pt idx="7">
                  <c:v>96</c:v>
                </c:pt>
                <c:pt idx="8">
                  <c:v>38</c:v>
                </c:pt>
                <c:pt idx="9">
                  <c:v>93</c:v>
                </c:pt>
                <c:pt idx="10">
                  <c:v>94</c:v>
                </c:pt>
                <c:pt idx="11">
                  <c:v>92</c:v>
                </c:pt>
                <c:pt idx="12">
                  <c:v>91</c:v>
                </c:pt>
                <c:pt idx="13">
                  <c:v>96</c:v>
                </c:pt>
                <c:pt idx="14">
                  <c:v>83</c:v>
                </c:pt>
                <c:pt idx="15">
                  <c:v>46</c:v>
                </c:pt>
                <c:pt idx="16">
                  <c:v>90</c:v>
                </c:pt>
                <c:pt idx="17">
                  <c:v>85</c:v>
                </c:pt>
                <c:pt idx="18">
                  <c:v>74</c:v>
                </c:pt>
                <c:pt idx="19">
                  <c:v>43</c:v>
                </c:pt>
                <c:pt idx="20">
                  <c:v>95</c:v>
                </c:pt>
                <c:pt idx="21">
                  <c:v>88</c:v>
                </c:pt>
                <c:pt idx="22">
                  <c:v>82</c:v>
                </c:pt>
                <c:pt idx="23">
                  <c:v>94</c:v>
                </c:pt>
                <c:pt idx="24">
                  <c:v>86</c:v>
                </c:pt>
                <c:pt idx="25">
                  <c:v>85</c:v>
                </c:pt>
                <c:pt idx="26">
                  <c:v>83</c:v>
                </c:pt>
                <c:pt idx="27">
                  <c:v>82</c:v>
                </c:pt>
                <c:pt idx="28">
                  <c:v>63</c:v>
                </c:pt>
                <c:pt idx="29">
                  <c:v>78</c:v>
                </c:pt>
                <c:pt idx="30">
                  <c:v>75</c:v>
                </c:pt>
                <c:pt idx="31">
                  <c:v>1</c:v>
                </c:pt>
                <c:pt idx="32">
                  <c:v>61</c:v>
                </c:pt>
                <c:pt idx="33">
                  <c:v>74</c:v>
                </c:pt>
                <c:pt idx="34">
                  <c:v>76</c:v>
                </c:pt>
                <c:pt idx="35">
                  <c:v>40</c:v>
                </c:pt>
                <c:pt idx="36">
                  <c:v>41</c:v>
                </c:pt>
                <c:pt idx="37">
                  <c:v>77</c:v>
                </c:pt>
                <c:pt idx="38">
                  <c:v>33</c:v>
                </c:pt>
                <c:pt idx="39">
                  <c:v>51</c:v>
                </c:pt>
                <c:pt idx="40">
                  <c:v>72</c:v>
                </c:pt>
                <c:pt idx="41">
                  <c:v>25</c:v>
                </c:pt>
                <c:pt idx="42">
                  <c:v>83</c:v>
                </c:pt>
                <c:pt idx="43">
                  <c:v>19</c:v>
                </c:pt>
                <c:pt idx="44">
                  <c:v>81</c:v>
                </c:pt>
                <c:pt idx="45">
                  <c:v>32</c:v>
                </c:pt>
                <c:pt idx="46">
                  <c:v>86</c:v>
                </c:pt>
                <c:pt idx="47">
                  <c:v>41</c:v>
                </c:pt>
                <c:pt idx="48">
                  <c:v>19</c:v>
                </c:pt>
                <c:pt idx="49">
                  <c:v>36</c:v>
                </c:pt>
                <c:pt idx="50">
                  <c:v>41</c:v>
                </c:pt>
                <c:pt idx="51">
                  <c:v>32</c:v>
                </c:pt>
                <c:pt idx="52">
                  <c:v>32</c:v>
                </c:pt>
                <c:pt idx="53">
                  <c:v>21</c:v>
                </c:pt>
                <c:pt idx="54">
                  <c:v>66</c:v>
                </c:pt>
                <c:pt idx="55">
                  <c:v>67</c:v>
                </c:pt>
                <c:pt idx="56">
                  <c:v>33</c:v>
                </c:pt>
                <c:pt idx="57">
                  <c:v>47</c:v>
                </c:pt>
                <c:pt idx="58">
                  <c:v>49</c:v>
                </c:pt>
                <c:pt idx="59">
                  <c:v>40</c:v>
                </c:pt>
                <c:pt idx="60">
                  <c:v>50</c:v>
                </c:pt>
                <c:pt idx="61">
                  <c:v>27</c:v>
                </c:pt>
                <c:pt idx="62">
                  <c:v>31</c:v>
                </c:pt>
                <c:pt idx="63">
                  <c:v>48</c:v>
                </c:pt>
                <c:pt idx="64">
                  <c:v>12</c:v>
                </c:pt>
                <c:pt idx="65">
                  <c:v>59</c:v>
                </c:pt>
                <c:pt idx="66">
                  <c:v>33</c:v>
                </c:pt>
                <c:pt idx="67">
                  <c:v>77</c:v>
                </c:pt>
                <c:pt idx="68">
                  <c:v>63</c:v>
                </c:pt>
                <c:pt idx="69">
                  <c:v>30</c:v>
                </c:pt>
                <c:pt idx="70">
                  <c:v>73</c:v>
                </c:pt>
                <c:pt idx="71">
                  <c:v>42</c:v>
                </c:pt>
                <c:pt idx="72">
                  <c:v>23</c:v>
                </c:pt>
                <c:pt idx="73">
                  <c:v>23</c:v>
                </c:pt>
                <c:pt idx="74">
                  <c:v>75</c:v>
                </c:pt>
                <c:pt idx="75">
                  <c:v>85</c:v>
                </c:pt>
                <c:pt idx="78">
                  <c:v>12</c:v>
                </c:pt>
                <c:pt idx="79">
                  <c:v>12</c:v>
                </c:pt>
                <c:pt idx="82">
                  <c:v>31</c:v>
                </c:pt>
                <c:pt idx="83">
                  <c:v>21</c:v>
                </c:pt>
                <c:pt idx="84">
                  <c:v>38</c:v>
                </c:pt>
                <c:pt idx="85">
                  <c:v>12</c:v>
                </c:pt>
                <c:pt idx="86">
                  <c:v>34</c:v>
                </c:pt>
                <c:pt idx="87">
                  <c:v>87</c:v>
                </c:pt>
                <c:pt idx="88">
                  <c:v>47</c:v>
                </c:pt>
                <c:pt idx="89">
                  <c:v>80</c:v>
                </c:pt>
                <c:pt idx="90">
                  <c:v>34</c:v>
                </c:pt>
                <c:pt idx="91">
                  <c:v>37</c:v>
                </c:pt>
                <c:pt idx="92">
                  <c:v>0</c:v>
                </c:pt>
                <c:pt idx="93">
                  <c:v>41</c:v>
                </c:pt>
                <c:pt idx="94">
                  <c:v>6</c:v>
                </c:pt>
                <c:pt idx="95">
                  <c:v>59</c:v>
                </c:pt>
                <c:pt idx="96">
                  <c:v>45</c:v>
                </c:pt>
                <c:pt idx="97">
                  <c:v>46</c:v>
                </c:pt>
                <c:pt idx="98">
                  <c:v>34</c:v>
                </c:pt>
                <c:pt idx="99">
                  <c:v>44</c:v>
                </c:pt>
                <c:pt idx="100">
                  <c:v>35</c:v>
                </c:pt>
                <c:pt idx="101">
                  <c:v>43</c:v>
                </c:pt>
                <c:pt idx="102">
                  <c:v>35</c:v>
                </c:pt>
                <c:pt idx="103">
                  <c:v>27</c:v>
                </c:pt>
                <c:pt idx="104">
                  <c:v>17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579072"/>
        <c:axId val="46584960"/>
      </c:lineChart>
      <c:catAx>
        <c:axId val="46579072"/>
        <c:scaling>
          <c:orientation val="minMax"/>
        </c:scaling>
        <c:delete val="0"/>
        <c:axPos val="b"/>
        <c:majorTickMark val="out"/>
        <c:minorTickMark val="none"/>
        <c:tickLblPos val="nextTo"/>
        <c:crossAx val="46584960"/>
        <c:crosses val="autoZero"/>
        <c:auto val="1"/>
        <c:lblAlgn val="ctr"/>
        <c:lblOffset val="100"/>
        <c:noMultiLvlLbl val="0"/>
      </c:catAx>
      <c:valAx>
        <c:axId val="465849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465790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0.73333</cdr:x>
      <cdr:y>0.47059</cdr:y>
    </cdr:from>
    <cdr:to>
      <cdr:x>0.78542</cdr:x>
      <cdr:y>0.56087</cdr:y>
    </cdr:to>
    <cdr:sp macro="" textlink="">
      <cdr:nvSpPr>
        <cdr:cNvPr id="2" name="Oval 1"/>
        <cdr:cNvSpPr/>
      </cdr:nvSpPr>
      <cdr:spPr>
        <a:xfrm xmlns:a="http://schemas.openxmlformats.org/drawingml/2006/main">
          <a:off x="3352800" y="1219200"/>
          <a:ext cx="238156" cy="233898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 cap="flat" cmpd="sng" algn="ctr">
          <a:solidFill>
            <a:srgbClr val="C0504D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endParaRPr lang="en-IN" sz="11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0.72562</cdr:x>
      <cdr:y>0.47222</cdr:y>
    </cdr:from>
    <cdr:to>
      <cdr:x>0.77782</cdr:x>
      <cdr:y>0.56323</cdr:y>
    </cdr:to>
    <cdr:sp macro="" textlink="">
      <cdr:nvSpPr>
        <cdr:cNvPr id="2" name="Oval 1"/>
        <cdr:cNvSpPr/>
      </cdr:nvSpPr>
      <cdr:spPr>
        <a:xfrm xmlns:a="http://schemas.openxmlformats.org/drawingml/2006/main">
          <a:off x="3048000" y="1295400"/>
          <a:ext cx="219267" cy="249658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 cap="flat" cmpd="sng" algn="ctr">
          <a:solidFill>
            <a:srgbClr val="C0504D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endParaRPr lang="en-IN" sz="110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0.72881</cdr:x>
      <cdr:y>0.35697</cdr:y>
    </cdr:from>
    <cdr:to>
      <cdr:x>0.78089</cdr:x>
      <cdr:y>0.44724</cdr:y>
    </cdr:to>
    <cdr:sp macro="" textlink="">
      <cdr:nvSpPr>
        <cdr:cNvPr id="2" name="Oval 1"/>
        <cdr:cNvSpPr/>
      </cdr:nvSpPr>
      <cdr:spPr>
        <a:xfrm xmlns:a="http://schemas.openxmlformats.org/drawingml/2006/main">
          <a:off x="3276600" y="914400"/>
          <a:ext cx="234142" cy="23123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 cap="flat" cmpd="sng" algn="ctr">
          <a:solidFill>
            <a:srgbClr val="C0504D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endParaRPr lang="en-IN" sz="110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0.71717</cdr:x>
      <cdr:y>0.44167</cdr:y>
    </cdr:from>
    <cdr:to>
      <cdr:x>0.76926</cdr:x>
      <cdr:y>0.53195</cdr:y>
    </cdr:to>
    <cdr:sp macro="" textlink="">
      <cdr:nvSpPr>
        <cdr:cNvPr id="2" name="Oval 1"/>
        <cdr:cNvSpPr/>
      </cdr:nvSpPr>
      <cdr:spPr>
        <a:xfrm xmlns:a="http://schemas.openxmlformats.org/drawingml/2006/main">
          <a:off x="2705099" y="914401"/>
          <a:ext cx="196478" cy="186909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 cap="flat" cmpd="sng" algn="ctr">
          <a:solidFill>
            <a:srgbClr val="C0504D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endParaRPr lang="en-IN" sz="110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0.72881</cdr:x>
      <cdr:y>0.70588</cdr:y>
    </cdr:from>
    <cdr:to>
      <cdr:x>0.77759</cdr:x>
      <cdr:y>0.80225</cdr:y>
    </cdr:to>
    <cdr:sp macro="" textlink="">
      <cdr:nvSpPr>
        <cdr:cNvPr id="2" name="Oval 1"/>
        <cdr:cNvSpPr/>
      </cdr:nvSpPr>
      <cdr:spPr>
        <a:xfrm xmlns:a="http://schemas.openxmlformats.org/drawingml/2006/main">
          <a:off x="3276600" y="1828800"/>
          <a:ext cx="219267" cy="249658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 cap="flat" cmpd="sng" algn="ctr">
          <a:solidFill>
            <a:srgbClr val="C0504D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endParaRPr lang="en-IN" sz="110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CF332F-4049-40AC-A9AB-5D561F9960B1}" type="datetimeFigureOut">
              <a:rPr lang="en-US" smtClean="0"/>
              <a:pPr/>
              <a:t>5/18/2016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0947E5-1E27-4421-9D62-1C953E878D02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06756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947E5-1E27-4421-9D62-1C953E878D02}" type="slidenum">
              <a:rPr lang="en-IN" smtClean="0"/>
              <a:pPr/>
              <a:t>1</a:t>
            </a:fld>
            <a:endParaRPr lang="en-I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Final%20UploadedNIRF_XLE_V2.xlsm" TargetMode="External"/><Relationship Id="rId3" Type="http://schemas.openxmlformats.org/officeDocument/2006/relationships/image" Target="../media/image1.jpeg"/><Relationship Id="rId7" Type="http://schemas.openxmlformats.org/officeDocument/2006/relationships/hyperlink" Target="Ranking-Framework-for-Engineering-Institutions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hyperlink" Target="https://www.nirfindia.org/EnggParameterResearch" TargetMode="External"/><Relationship Id="rId4" Type="http://schemas.openxmlformats.org/officeDocument/2006/relationships/hyperlink" Target="https://www.nirfindia.org/Hom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Final%20UploadedNIRF_XLE_V2.xlsm" TargetMode="External"/><Relationship Id="rId4" Type="http://schemas.openxmlformats.org/officeDocument/2006/relationships/hyperlink" Target="Ranking-Framework-for-Engineering-Institutions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nal%20UploadedNIRF_XLE_V2.xlsm" TargetMode="External"/><Relationship Id="rId2" Type="http://schemas.openxmlformats.org/officeDocument/2006/relationships/hyperlink" Target="Ranking-Framework-for-Engineering-Institutions.pd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nal%20UploadedNIRF_XLE_V2.xlsm" TargetMode="External"/><Relationship Id="rId2" Type="http://schemas.openxmlformats.org/officeDocument/2006/relationships/hyperlink" Target="Ranking-Framework-for-Engineering-Institutions.pdf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nal%20UploadedNIRF_XLE_V2.xlsm" TargetMode="External"/><Relationship Id="rId2" Type="http://schemas.openxmlformats.org/officeDocument/2006/relationships/hyperlink" Target="Ranking-Framework-for-Engineering-Institutions.pdf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Final%20UploadedNIRF_XLE_V2.xlsm" TargetMode="External"/><Relationship Id="rId3" Type="http://schemas.openxmlformats.org/officeDocument/2006/relationships/chart" Target="../charts/chart2.xml"/><Relationship Id="rId7" Type="http://schemas.openxmlformats.org/officeDocument/2006/relationships/hyperlink" Target="Ranking-Framework-for-Engineering-Institutions.pdf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-381000" y="990600"/>
            <a:ext cx="9859745" cy="3429000"/>
            <a:chOff x="-332311" y="1524000"/>
            <a:chExt cx="9859745" cy="3429000"/>
          </a:xfrm>
        </p:grpSpPr>
        <p:pic>
          <p:nvPicPr>
            <p:cNvPr id="1026" name="Picture 2" descr="C:\Users\VLSI2\Desktop\sagar\NIRF_banner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332311" y="1524000"/>
              <a:ext cx="9859745" cy="3429000"/>
            </a:xfrm>
            <a:prstGeom prst="rect">
              <a:avLst/>
            </a:prstGeom>
            <a:noFill/>
          </p:spPr>
        </p:pic>
        <p:sp>
          <p:nvSpPr>
            <p:cNvPr id="8" name="TextBox 7">
              <a:hlinkClick r:id="rId4"/>
            </p:cNvPr>
            <p:cNvSpPr txBox="1"/>
            <p:nvPr/>
          </p:nvSpPr>
          <p:spPr>
            <a:xfrm>
              <a:off x="457200" y="2514600"/>
              <a:ext cx="7696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 smtClean="0"/>
                <a:t>.</a:t>
              </a:r>
              <a:endParaRPr lang="en-IN" dirty="0"/>
            </a:p>
          </p:txBody>
        </p:sp>
        <p:sp>
          <p:nvSpPr>
            <p:cNvPr id="10" name="TextBox 9">
              <a:hlinkClick r:id="rId5"/>
            </p:cNvPr>
            <p:cNvSpPr txBox="1"/>
            <p:nvPr/>
          </p:nvSpPr>
          <p:spPr>
            <a:xfrm>
              <a:off x="533400" y="3124200"/>
              <a:ext cx="822960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 smtClean="0"/>
                <a:t>.</a:t>
              </a:r>
            </a:p>
            <a:p>
              <a:endParaRPr lang="en-IN" dirty="0" smtClean="0"/>
            </a:p>
            <a:p>
              <a:endParaRPr lang="en-IN" dirty="0" smtClean="0"/>
            </a:p>
            <a:p>
              <a:endParaRPr lang="en-IN" dirty="0" smtClean="0"/>
            </a:p>
            <a:p>
              <a:endParaRPr lang="en-IN" dirty="0" smtClean="0"/>
            </a:p>
            <a:p>
              <a:r>
                <a:rPr lang="en-IN" dirty="0" smtClean="0"/>
                <a:t>.</a:t>
              </a:r>
              <a:endParaRPr lang="en-IN" dirty="0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48768" y="0"/>
            <a:ext cx="919276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.</a:t>
            </a:r>
          </a:p>
          <a:p>
            <a:endParaRPr lang="en-IN" dirty="0" smtClean="0"/>
          </a:p>
          <a:p>
            <a:r>
              <a:rPr lang="en-IN" dirty="0" smtClean="0"/>
              <a:t>.</a:t>
            </a:r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6101692" y="6488668"/>
            <a:ext cx="3042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>
                <a:hlinkClick r:id="rId7" action="ppaction://hlinkfile"/>
              </a:rPr>
              <a:t>Document :  NIFR Engineering </a:t>
            </a:r>
            <a:endParaRPr lang="en-IN" dirty="0"/>
          </a:p>
        </p:txBody>
      </p:sp>
      <p:sp>
        <p:nvSpPr>
          <p:cNvPr id="2" name="TextBox 1"/>
          <p:cNvSpPr txBox="1"/>
          <p:nvPr/>
        </p:nvSpPr>
        <p:spPr>
          <a:xfrm>
            <a:off x="228600" y="6488668"/>
            <a:ext cx="307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>
                <a:hlinkClick r:id="rId8" action="ppaction://hlinkfile"/>
              </a:rPr>
              <a:t>Uploaded Data of Our Institute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487362"/>
          </a:xfrm>
        </p:spPr>
        <p:txBody>
          <a:bodyPr>
            <a:noAutofit/>
          </a:bodyPr>
          <a:lstStyle/>
          <a:p>
            <a:r>
              <a:rPr lang="en-IN" sz="3600" b="1" dirty="0" smtClean="0"/>
              <a:t>Main Parameters</a:t>
            </a:r>
            <a:endParaRPr lang="en-IN" sz="3600" b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09600" y="990600"/>
          <a:ext cx="8144022" cy="2667000"/>
        </p:xfrm>
        <a:graphic>
          <a:graphicData uri="http://schemas.openxmlformats.org/drawingml/2006/table">
            <a:tbl>
              <a:tblPr/>
              <a:tblGrid>
                <a:gridCol w="1052645"/>
                <a:gridCol w="4322460"/>
                <a:gridCol w="966197"/>
                <a:gridCol w="1802720"/>
              </a:tblGrid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Mangal"/>
                        </a:rPr>
                        <a:t>Sr. No.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Mangal"/>
                        </a:rPr>
                        <a:t>Parameter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Mangal"/>
                        </a:rPr>
                        <a:t>Marks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Mangal"/>
                        </a:rPr>
                        <a:t>Weight age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>
                          <a:latin typeface="Calibri"/>
                          <a:ea typeface="Times New Roman"/>
                          <a:cs typeface="Mangal"/>
                        </a:rPr>
                        <a:t>1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>
                          <a:latin typeface="Calibri"/>
                          <a:ea typeface="Times New Roman"/>
                          <a:cs typeface="Mangal"/>
                        </a:rPr>
                        <a:t>Teaching, Learning &amp; Resources (TLR)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>
                          <a:latin typeface="Calibri"/>
                          <a:ea typeface="Times New Roman"/>
                          <a:cs typeface="Mangal"/>
                        </a:rPr>
                        <a:t>100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>
                          <a:latin typeface="Calibri"/>
                          <a:ea typeface="Times New Roman"/>
                          <a:cs typeface="Mangal"/>
                        </a:rPr>
                        <a:t>0.3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>
                          <a:latin typeface="Calibri"/>
                          <a:ea typeface="Times New Roman"/>
                          <a:cs typeface="Mangal"/>
                        </a:rPr>
                        <a:t>2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>
                          <a:latin typeface="Calibri"/>
                          <a:ea typeface="Times New Roman"/>
                          <a:cs typeface="Mangal"/>
                        </a:rPr>
                        <a:t>Research, Professional Practice &amp; Collaborative Performance  (RPC)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>
                          <a:latin typeface="Calibri"/>
                          <a:ea typeface="Times New Roman"/>
                          <a:cs typeface="Mangal"/>
                        </a:rPr>
                        <a:t>100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>
                          <a:latin typeface="Calibri"/>
                          <a:ea typeface="Times New Roman"/>
                          <a:cs typeface="Mangal"/>
                        </a:rPr>
                        <a:t>0.3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>
                          <a:latin typeface="Calibri"/>
                          <a:ea typeface="Times New Roman"/>
                          <a:cs typeface="Mangal"/>
                        </a:rPr>
                        <a:t>3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>
                          <a:latin typeface="Calibri"/>
                          <a:ea typeface="Times New Roman"/>
                          <a:cs typeface="Mangal"/>
                        </a:rPr>
                        <a:t>Graduation Outcomes (GO)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>
                          <a:latin typeface="Calibri"/>
                          <a:ea typeface="Times New Roman"/>
                          <a:cs typeface="Mangal"/>
                        </a:rPr>
                        <a:t>100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>
                          <a:latin typeface="Calibri"/>
                          <a:ea typeface="Times New Roman"/>
                          <a:cs typeface="Mangal"/>
                        </a:rPr>
                        <a:t>0.15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>
                          <a:latin typeface="Calibri"/>
                          <a:ea typeface="Times New Roman"/>
                          <a:cs typeface="Mangal"/>
                        </a:rPr>
                        <a:t>4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>
                          <a:latin typeface="Calibri"/>
                          <a:ea typeface="Times New Roman"/>
                          <a:cs typeface="Mangal"/>
                        </a:rPr>
                        <a:t>Outreach and Inclusivity (OI)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>
                          <a:latin typeface="Calibri"/>
                          <a:ea typeface="Times New Roman"/>
                          <a:cs typeface="Mangal"/>
                        </a:rPr>
                        <a:t>100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>
                          <a:latin typeface="Calibri"/>
                          <a:ea typeface="Times New Roman"/>
                          <a:cs typeface="Mangal"/>
                        </a:rPr>
                        <a:t>0.15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>
                          <a:latin typeface="Calibri"/>
                          <a:ea typeface="Times New Roman"/>
                          <a:cs typeface="Mangal"/>
                        </a:rPr>
                        <a:t>5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>
                          <a:latin typeface="Calibri"/>
                          <a:ea typeface="Times New Roman"/>
                          <a:cs typeface="Mangal"/>
                        </a:rPr>
                        <a:t>Perception (PR)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>
                          <a:latin typeface="Calibri"/>
                          <a:ea typeface="Times New Roman"/>
                          <a:cs typeface="Mangal"/>
                        </a:rPr>
                        <a:t>100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000" dirty="0">
                          <a:latin typeface="Calibri"/>
                          <a:ea typeface="Times New Roman"/>
                          <a:cs typeface="Mangal"/>
                        </a:rPr>
                        <a:t>0.10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Title 1"/>
          <p:cNvSpPr txBox="1">
            <a:spLocks/>
          </p:cNvSpPr>
          <p:nvPr/>
        </p:nvSpPr>
        <p:spPr>
          <a:xfrm>
            <a:off x="533400" y="4395905"/>
            <a:ext cx="8229600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Marks</a:t>
            </a:r>
            <a:r>
              <a:rPr kumimoji="0" lang="en-IN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Scored by PDPM - IIITDM , Jabalpur</a:t>
            </a:r>
            <a:endParaRPr kumimoji="0" lang="en-I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4" descr="http://www.iiitdmj.ac.in/images/s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5081705"/>
            <a:ext cx="1447800" cy="1395295"/>
          </a:xfrm>
          <a:prstGeom prst="rect">
            <a:avLst/>
          </a:prstGeom>
          <a:noFill/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5234105"/>
            <a:ext cx="6885354" cy="935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6101692" y="6488668"/>
            <a:ext cx="3042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>
                <a:hlinkClick r:id="rId4" action="ppaction://hlinkfile"/>
              </a:rPr>
              <a:t>Document :  NIFR Engineering </a:t>
            </a:r>
            <a:endParaRPr lang="en-IN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6488668"/>
            <a:ext cx="307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>
                <a:hlinkClick r:id="rId5" action="ppaction://hlinkfile"/>
              </a:rPr>
              <a:t>Uploaded Data of Our Institute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81000" y="1219200"/>
          <a:ext cx="8534400" cy="4997967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1059974"/>
                <a:gridCol w="5202568"/>
                <a:gridCol w="2271858"/>
              </a:tblGrid>
              <a:tr h="275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/>
                        <a:t>Sr. No.</a:t>
                      </a:r>
                      <a:endParaRPr lang="en-IN" sz="1400" b="1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/>
                        <a:t>Parameter </a:t>
                      </a:r>
                      <a:endParaRPr lang="en-IN" sz="1400" b="1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b="1"/>
                        <a:t>Weight age / Marks</a:t>
                      </a:r>
                      <a:endParaRPr lang="en-IN" sz="1400" b="1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</a:tr>
              <a:tr h="1549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b="1"/>
                        <a:t>1</a:t>
                      </a:r>
                      <a:endParaRPr lang="en-IN" sz="1400" b="1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b="1"/>
                        <a:t>Teaching, Learning &amp; Resources (TLR)</a:t>
                      </a:r>
                      <a:endParaRPr lang="en-IN" sz="1400" b="1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/>
                        <a:t>0.30 weight age</a:t>
                      </a:r>
                      <a:endParaRPr lang="en-IN" sz="1400" b="1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</a:tr>
              <a:tr h="275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 smtClean="0"/>
                        <a:t>1.1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71220" algn="l"/>
                        </a:tabLst>
                      </a:pPr>
                      <a:r>
                        <a:rPr lang="en-IN" sz="1400" dirty="0"/>
                        <a:t>Faculty-Student Ratio with Emphasis on Permanent Faculty (FSR)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/>
                        <a:t>30 Marks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</a:tr>
              <a:tr h="275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 smtClean="0"/>
                        <a:t>1.2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/>
                        <a:t>Combined Metric for Faculty with PhD and Experience (FQE)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/>
                        <a:t>30 Marks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</a:tr>
              <a:tr h="275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 smtClean="0"/>
                        <a:t>1.3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/>
                        <a:t>Metric for Library and Laboratory Facilities (LL) 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/>
                        <a:t>30 Marks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</a:tr>
              <a:tr h="275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 smtClean="0"/>
                        <a:t>1.4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/>
                        <a:t>Metric for Sports and Extra-Curricular Facilities, Activities (SEC) 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/>
                        <a:t>10 Marks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</a:tr>
              <a:tr h="1377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</a:tr>
              <a:tr h="3099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/>
                        <a:t>2</a:t>
                      </a:r>
                      <a:endParaRPr lang="en-IN" sz="1400" b="1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b="1"/>
                        <a:t>Research, Professional Practice &amp; Collaborative Performance  (RPC)</a:t>
                      </a:r>
                      <a:endParaRPr lang="en-IN" sz="1400" b="1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/>
                        <a:t>0.30 weight age</a:t>
                      </a:r>
                      <a:endParaRPr lang="en-IN" sz="1400" b="1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</a:tr>
              <a:tr h="1377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 smtClean="0"/>
                        <a:t>2.1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/>
                        <a:t>Combined Metric for Publications (PU) 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/>
                        <a:t>30 Marks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</a:tr>
              <a:tr h="1377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 smtClean="0"/>
                        <a:t>2.2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/>
                        <a:t>Combined Metric for Citations (CI) 	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/>
                        <a:t>30 Marks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</a:tr>
              <a:tr h="275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 smtClean="0"/>
                        <a:t>2.3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/>
                        <a:t>IPR and Patents: Granted, Filed, Licensed (IPR) 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/>
                        <a:t>15 Marks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</a:tr>
              <a:tr h="275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 smtClean="0"/>
                        <a:t>2.4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/>
                        <a:t>Percentage of Collaborative Publications and Patents (CP) 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/>
                        <a:t>10 Marks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</a:tr>
              <a:tr h="275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 smtClean="0"/>
                        <a:t>2.5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62050" algn="l"/>
                        </a:tabLst>
                      </a:pPr>
                      <a:r>
                        <a:rPr lang="en-IN" sz="1400" dirty="0"/>
                        <a:t>Footprint of Projects and Professional </a:t>
                      </a:r>
                      <a:r>
                        <a:rPr lang="en-IN" sz="1400" dirty="0" smtClean="0"/>
                        <a:t>Practice (</a:t>
                      </a:r>
                      <a:r>
                        <a:rPr lang="en-IN" sz="1400" dirty="0"/>
                        <a:t>FPPP) 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/>
                        <a:t>15 Marks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</a:tr>
              <a:tr h="1377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</a:tr>
              <a:tr h="1549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/>
                        <a:t>3</a:t>
                      </a:r>
                      <a:endParaRPr lang="en-IN" sz="1400" b="1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b="1"/>
                        <a:t>Graduation Outcomes</a:t>
                      </a:r>
                      <a:endParaRPr lang="en-IN" sz="1400" b="1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/>
                        <a:t>0.15 weight age</a:t>
                      </a:r>
                      <a:endParaRPr lang="en-IN" sz="1400" b="1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</a:tr>
              <a:tr h="275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 smtClean="0"/>
                        <a:t>3.1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71140" algn="l"/>
                        </a:tabLst>
                      </a:pPr>
                      <a:r>
                        <a:rPr lang="en-IN" sz="1400" dirty="0" smtClean="0"/>
                        <a:t>Combined </a:t>
                      </a:r>
                      <a:r>
                        <a:rPr lang="en-IN" sz="1400" dirty="0"/>
                        <a:t>Performance in Public and University Examinations (PUE)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/>
                        <a:t>30 Marks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</a:tr>
              <a:tr h="275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 smtClean="0"/>
                        <a:t>3.2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51940" algn="l"/>
                        </a:tabLst>
                      </a:pPr>
                      <a:r>
                        <a:rPr lang="en-IN" sz="1400" dirty="0"/>
                        <a:t>Combined Percentage for Placement, Higher Studies, and Entrepreneurship (PHE)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/>
                        <a:t>50 Marks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</a:tr>
              <a:tr h="1377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 smtClean="0"/>
                        <a:t>3.3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3170" algn="l"/>
                        </a:tabLst>
                      </a:pPr>
                      <a:r>
                        <a:rPr lang="en-IN" sz="1400"/>
                        <a:t>Mean Salary for Employment (MS)  	</a:t>
                      </a:r>
                      <a:endParaRPr lang="en-IN" sz="14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/>
                        <a:t>20 Marks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33692" marR="33692" marT="0" marB="0"/>
                </a:tc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487362"/>
          </a:xfrm>
        </p:spPr>
        <p:txBody>
          <a:bodyPr>
            <a:noAutofit/>
          </a:bodyPr>
          <a:lstStyle/>
          <a:p>
            <a:r>
              <a:rPr lang="en-IN" sz="3600" b="1" dirty="0" smtClean="0"/>
              <a:t>Sub Parameters</a:t>
            </a:r>
            <a:endParaRPr lang="en-IN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101692" y="6488668"/>
            <a:ext cx="3042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>
                <a:hlinkClick r:id="rId2" action="ppaction://hlinkfile"/>
              </a:rPr>
              <a:t>Document :  NIFR Engineering </a:t>
            </a:r>
            <a:endParaRPr lang="en-IN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6488668"/>
            <a:ext cx="307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>
                <a:hlinkClick r:id="rId3" action="ppaction://hlinkfile"/>
              </a:rPr>
              <a:t>Uploaded Data of Our Institute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685800"/>
          <a:ext cx="8153399" cy="4161470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1024018"/>
                <a:gridCol w="4909025"/>
                <a:gridCol w="2220356"/>
              </a:tblGrid>
              <a:tr h="2664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/>
                        <a:t>Sr. No.</a:t>
                      </a:r>
                      <a:endParaRPr lang="en-IN" sz="1600" b="1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/>
                        <a:t>Parameter </a:t>
                      </a:r>
                      <a:endParaRPr lang="en-IN" sz="1600" b="1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b="1"/>
                        <a:t>Weight / Marks</a:t>
                      </a:r>
                      <a:endParaRPr lang="en-IN" sz="1600" b="1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</a:tr>
              <a:tr h="2998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/>
                        <a:t>4</a:t>
                      </a:r>
                      <a:endParaRPr lang="en-IN" sz="1600" b="1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 smtClean="0"/>
                        <a:t>Outreach </a:t>
                      </a:r>
                      <a:r>
                        <a:rPr lang="en-IN" sz="1600" b="1" smtClean="0"/>
                        <a:t>and Inclusivity (OI)</a:t>
                      </a:r>
                      <a:endParaRPr lang="en-IN" sz="1600" b="1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/>
                        <a:t>0.15 weight age</a:t>
                      </a:r>
                      <a:endParaRPr lang="en-IN" sz="1600" b="1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</a:tr>
              <a:tr h="5329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/>
                        <a:t>4.1</a:t>
                      </a:r>
                      <a:endParaRPr lang="en-IN" sz="16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/>
                        <a:t>Outreach Footprint (Continuing Education, Service) (CES) </a:t>
                      </a:r>
                      <a:endParaRPr lang="en-IN" sz="16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/>
                        <a:t>25 Marks</a:t>
                      </a:r>
                      <a:endParaRPr lang="en-IN" sz="16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</a:tr>
              <a:tr h="5329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/>
                        <a:t>4.2</a:t>
                      </a:r>
                      <a:endParaRPr lang="en-IN" sz="16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/>
                        <a:t>Percent Students from other States/Countries -Region Diversity (RD) </a:t>
                      </a:r>
                      <a:endParaRPr lang="en-IN" sz="16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/>
                        <a:t>25 Marks</a:t>
                      </a:r>
                      <a:endParaRPr lang="en-IN" sz="16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</a:tr>
              <a:tr h="5329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/>
                        <a:t>4.3</a:t>
                      </a:r>
                      <a:endParaRPr lang="en-IN" sz="16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/>
                        <a:t>Percentage of Women Students and Faculty (WS) </a:t>
                      </a:r>
                      <a:endParaRPr lang="en-IN" sz="16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/>
                        <a:t>20 Marks</a:t>
                      </a:r>
                      <a:endParaRPr lang="en-IN" sz="16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</a:tr>
              <a:tr h="5329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/>
                        <a:t>4.4</a:t>
                      </a:r>
                      <a:endParaRPr lang="en-IN" sz="16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/>
                        <a:t>Percentage of Economically and Socially Disadvantaged Students (ESDS) </a:t>
                      </a:r>
                      <a:endParaRPr lang="en-IN" sz="16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/>
                        <a:t>20 Marks</a:t>
                      </a:r>
                      <a:endParaRPr lang="en-IN" sz="16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</a:tr>
              <a:tr h="5329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/>
                        <a:t>4.5</a:t>
                      </a:r>
                      <a:endParaRPr lang="en-IN" sz="16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/>
                        <a:t>Facilities for Physically Challenged Students (PCS)</a:t>
                      </a:r>
                      <a:endParaRPr lang="en-IN" sz="16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/>
                        <a:t>10 Marks</a:t>
                      </a:r>
                      <a:endParaRPr lang="en-IN" sz="16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</a:tr>
              <a:tr h="2664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6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6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6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</a:tr>
              <a:tr h="2998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/>
                        <a:t>5</a:t>
                      </a:r>
                      <a:endParaRPr lang="en-IN" sz="1600" b="1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b="1"/>
                        <a:t>Perception (PR)</a:t>
                      </a:r>
                      <a:endParaRPr lang="en-IN" sz="1600" b="1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/>
                        <a:t>0.10 weight age</a:t>
                      </a:r>
                      <a:endParaRPr lang="en-IN" sz="1600" b="1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</a:tr>
              <a:tr h="2664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/>
                        <a:t>5.1</a:t>
                      </a:r>
                      <a:endParaRPr lang="en-IN" sz="16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/>
                        <a:t>Process for Peer Rating in Category (PR) </a:t>
                      </a:r>
                      <a:endParaRPr lang="en-IN" sz="16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/>
                        <a:t>100 Marks</a:t>
                      </a:r>
                      <a:endParaRPr lang="en-IN" sz="16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5175" marR="65175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01692" y="6488668"/>
            <a:ext cx="3042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>
                <a:hlinkClick r:id="rId2" action="ppaction://hlinkfile"/>
              </a:rPr>
              <a:t>Document :  NIFR Engineering </a:t>
            </a:r>
            <a:endParaRPr lang="en-IN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6488668"/>
            <a:ext cx="307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>
                <a:hlinkClick r:id="rId3" action="ppaction://hlinkfile"/>
              </a:rPr>
              <a:t>Uploaded Data of Our Institute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31838"/>
          </a:xfrm>
        </p:spPr>
        <p:txBody>
          <a:bodyPr>
            <a:normAutofit/>
          </a:bodyPr>
          <a:lstStyle/>
          <a:p>
            <a:r>
              <a:rPr lang="en-IN" sz="3600" b="1" dirty="0" smtClean="0"/>
              <a:t>Comparison and Improvement Area</a:t>
            </a:r>
            <a:endParaRPr lang="en-IN" sz="36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81000" y="1157667"/>
          <a:ext cx="8534400" cy="5212653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640078"/>
                <a:gridCol w="1991360"/>
                <a:gridCol w="795762"/>
                <a:gridCol w="1075200"/>
                <a:gridCol w="1075200"/>
                <a:gridCol w="1075200"/>
                <a:gridCol w="940800"/>
                <a:gridCol w="940800"/>
              </a:tblGrid>
              <a:tr h="518733">
                <a:tc>
                  <a:txBody>
                    <a:bodyPr/>
                    <a:lstStyle/>
                    <a:p>
                      <a:pPr algn="ctr"/>
                      <a:r>
                        <a:rPr lang="en-IN" sz="1600" dirty="0" smtClean="0"/>
                        <a:t>Rank</a:t>
                      </a:r>
                      <a:endParaRPr lang="en-IN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 smtClean="0"/>
                        <a:t>Institution</a:t>
                      </a:r>
                      <a:endParaRPr lang="en-IN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 smtClean="0"/>
                        <a:t>Total</a:t>
                      </a:r>
                      <a:endParaRPr lang="en-IN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 smtClean="0"/>
                        <a:t>TLR (100)</a:t>
                      </a:r>
                      <a:endParaRPr lang="en-IN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 smtClean="0"/>
                        <a:t>RPC (100)</a:t>
                      </a:r>
                      <a:endParaRPr lang="en-IN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 smtClean="0"/>
                        <a:t>GO (100)</a:t>
                      </a:r>
                      <a:endParaRPr lang="en-IN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 smtClean="0"/>
                        <a:t>OI (100)</a:t>
                      </a:r>
                      <a:endParaRPr lang="en-IN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 smtClean="0"/>
                        <a:t>PR (100)</a:t>
                      </a:r>
                      <a:endParaRPr lang="en-IN" sz="1600" b="1" dirty="0"/>
                    </a:p>
                  </a:txBody>
                  <a:tcPr anchor="ctr"/>
                </a:tc>
              </a:tr>
              <a:tr h="812172">
                <a:tc>
                  <a:txBody>
                    <a:bodyPr/>
                    <a:lstStyle/>
                    <a:p>
                      <a:pPr algn="ctr"/>
                      <a:r>
                        <a:rPr lang="en-IN" sz="1600" dirty="0" smtClean="0"/>
                        <a:t>15</a:t>
                      </a:r>
                      <a:endParaRPr lang="en-IN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kern="1200" dirty="0" err="1" smtClean="0"/>
                        <a:t>Sardar</a:t>
                      </a:r>
                      <a:r>
                        <a:rPr lang="en-IN" sz="1600" kern="1200" dirty="0" smtClean="0"/>
                        <a:t> </a:t>
                      </a:r>
                      <a:r>
                        <a:rPr lang="en-IN" sz="1600" kern="1200" dirty="0" err="1" smtClean="0"/>
                        <a:t>Vallabhbhai</a:t>
                      </a:r>
                      <a:r>
                        <a:rPr lang="en-IN" sz="1600" kern="1200" dirty="0" smtClean="0"/>
                        <a:t> National Institute Of Technology, </a:t>
                      </a:r>
                      <a:r>
                        <a:rPr lang="en-IN" sz="1600" kern="1200" dirty="0" err="1" smtClean="0"/>
                        <a:t>Surat</a:t>
                      </a:r>
                      <a:endParaRPr lang="en-IN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73.13</a:t>
                      </a:r>
                      <a:endParaRPr lang="en-IN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59.02</a:t>
                      </a:r>
                      <a:endParaRPr lang="en-IN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85.24</a:t>
                      </a:r>
                      <a:endParaRPr lang="en-IN" sz="18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78.43</a:t>
                      </a:r>
                      <a:endParaRPr lang="en-IN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68.81</a:t>
                      </a:r>
                      <a:endParaRPr lang="en-IN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83</a:t>
                      </a:r>
                      <a:endParaRPr lang="en-IN" sz="1800" b="1" dirty="0"/>
                    </a:p>
                  </a:txBody>
                  <a:tcPr anchor="ctr"/>
                </a:tc>
              </a:tr>
              <a:tr h="812172">
                <a:tc>
                  <a:txBody>
                    <a:bodyPr/>
                    <a:lstStyle/>
                    <a:p>
                      <a:pPr algn="ctr"/>
                      <a:r>
                        <a:rPr lang="en-IN" sz="1600" dirty="0" smtClean="0"/>
                        <a:t>18</a:t>
                      </a:r>
                      <a:endParaRPr lang="en-IN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kern="1200" dirty="0" err="1" smtClean="0"/>
                        <a:t>Visvesvaraya</a:t>
                      </a:r>
                      <a:r>
                        <a:rPr lang="en-IN" sz="1600" kern="1200" dirty="0" smtClean="0"/>
                        <a:t> National Institute Of Technology, Nagpur</a:t>
                      </a:r>
                      <a:endParaRPr lang="en-IN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71.29</a:t>
                      </a:r>
                      <a:endParaRPr lang="en-IN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59.98</a:t>
                      </a:r>
                      <a:endParaRPr lang="en-IN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73.64</a:t>
                      </a:r>
                      <a:endParaRPr lang="en-IN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69.05</a:t>
                      </a:r>
                      <a:endParaRPr lang="en-IN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82.70</a:t>
                      </a:r>
                      <a:endParaRPr lang="en-IN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85</a:t>
                      </a:r>
                      <a:endParaRPr lang="en-IN" sz="1800" b="1" dirty="0"/>
                    </a:p>
                  </a:txBody>
                  <a:tcPr anchor="ctr"/>
                </a:tc>
              </a:tr>
              <a:tr h="812172">
                <a:tc>
                  <a:txBody>
                    <a:bodyPr/>
                    <a:lstStyle/>
                    <a:p>
                      <a:pPr algn="ctr"/>
                      <a:r>
                        <a:rPr lang="en-IN" sz="1600" dirty="0" smtClean="0"/>
                        <a:t>34</a:t>
                      </a:r>
                      <a:endParaRPr lang="en-IN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kern="1200" dirty="0" smtClean="0"/>
                        <a:t>Coimbatore Institute Of Technology,</a:t>
                      </a:r>
                      <a:r>
                        <a:rPr lang="en-IN" sz="1600" kern="1200" baseline="0" dirty="0" smtClean="0"/>
                        <a:t> </a:t>
                      </a:r>
                      <a:r>
                        <a:rPr lang="en-IN" sz="1600" kern="1200" dirty="0" smtClean="0"/>
                        <a:t>Coimbatore</a:t>
                      </a:r>
                      <a:endParaRPr lang="en-IN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62.58</a:t>
                      </a:r>
                      <a:endParaRPr lang="en-IN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48.31</a:t>
                      </a:r>
                      <a:endParaRPr lang="en-IN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62.54</a:t>
                      </a:r>
                      <a:endParaRPr lang="en-IN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82.91</a:t>
                      </a:r>
                      <a:endParaRPr lang="en-IN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68.54</a:t>
                      </a:r>
                      <a:endParaRPr lang="en-IN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dirty="0" smtClean="0"/>
                        <a:t>74</a:t>
                      </a:r>
                      <a:endParaRPr lang="en-IN" sz="1800" b="1" dirty="0"/>
                    </a:p>
                  </a:txBody>
                  <a:tcPr anchor="ctr"/>
                </a:tc>
              </a:tr>
              <a:tr h="812172">
                <a:tc>
                  <a:txBody>
                    <a:bodyPr/>
                    <a:lstStyle/>
                    <a:p>
                      <a:pPr algn="ctr"/>
                      <a:r>
                        <a:rPr lang="en-IN" sz="1600" dirty="0" smtClean="0"/>
                        <a:t>48</a:t>
                      </a:r>
                      <a:endParaRPr lang="en-IN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kern="1200" dirty="0" smtClean="0"/>
                        <a:t>National Institute Of Technology,</a:t>
                      </a:r>
                      <a:r>
                        <a:rPr lang="en-IN" sz="1600" kern="1200" baseline="0" dirty="0" smtClean="0"/>
                        <a:t> </a:t>
                      </a:r>
                      <a:r>
                        <a:rPr lang="en-IN" sz="1600" kern="1200" dirty="0" err="1" smtClean="0"/>
                        <a:t>Kurukshetra</a:t>
                      </a:r>
                      <a:endParaRPr lang="en-IN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kern="1200" dirty="0" smtClean="0"/>
                        <a:t>58.89</a:t>
                      </a:r>
                      <a:endParaRPr lang="en-IN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IN" sz="1800" dirty="0"/>
                        <a:t>53.15</a:t>
                      </a:r>
                      <a:endParaRPr lang="en-IN" sz="1800" b="1" dirty="0"/>
                    </a:p>
                  </a:txBody>
                  <a:tcPr marL="95250" marR="95250" marT="76200" marB="7620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IN" sz="1800" dirty="0"/>
                        <a:t>64.82</a:t>
                      </a:r>
                      <a:endParaRPr lang="en-IN" sz="1800" b="1" dirty="0"/>
                    </a:p>
                  </a:txBody>
                  <a:tcPr marL="95250" marR="95250" marT="76200" marB="7620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IN" sz="1800"/>
                        <a:t>78.28</a:t>
                      </a:r>
                      <a:endParaRPr lang="en-IN" sz="1800" b="1"/>
                    </a:p>
                  </a:txBody>
                  <a:tcPr marL="95250" marR="95250" marT="76200" marB="7620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IN" sz="1800"/>
                        <a:t>53.95</a:t>
                      </a:r>
                      <a:endParaRPr lang="en-IN" sz="1800" b="1"/>
                    </a:p>
                  </a:txBody>
                  <a:tcPr marL="95250" marR="95250" marT="76200" marB="7620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IN" sz="1800" dirty="0"/>
                        <a:t>41</a:t>
                      </a:r>
                      <a:endParaRPr lang="en-IN" sz="1800" b="1" dirty="0"/>
                    </a:p>
                  </a:txBody>
                  <a:tcPr marL="95250" marR="95250" marT="76200" marB="76200" anchor="ctr"/>
                </a:tc>
              </a:tr>
              <a:tr h="571528">
                <a:tc>
                  <a:txBody>
                    <a:bodyPr/>
                    <a:lstStyle/>
                    <a:p>
                      <a:pPr algn="ctr"/>
                      <a:r>
                        <a:rPr lang="en-IN" sz="1600" dirty="0" smtClean="0"/>
                        <a:t>63</a:t>
                      </a:r>
                      <a:endParaRPr lang="en-IN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kern="1200" dirty="0" smtClean="0"/>
                        <a:t>National Institute Of Technology, Raipur</a:t>
                      </a:r>
                      <a:endParaRPr lang="en-IN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kern="1200" dirty="0" smtClean="0"/>
                        <a:t>55.93</a:t>
                      </a:r>
                      <a:endParaRPr lang="en-IN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IN" sz="1800" dirty="0"/>
                        <a:t>46.48</a:t>
                      </a:r>
                      <a:endParaRPr lang="en-IN" sz="1800" b="1" dirty="0"/>
                    </a:p>
                  </a:txBody>
                  <a:tcPr marL="95250" marR="95250" marT="76200" marB="7620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IN" sz="1800" dirty="0"/>
                        <a:t>62.13</a:t>
                      </a:r>
                      <a:endParaRPr lang="en-IN" sz="1800" b="1" dirty="0"/>
                    </a:p>
                  </a:txBody>
                  <a:tcPr marL="95250" marR="95250" marT="76200" marB="7620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IN" sz="1800" dirty="0"/>
                        <a:t>75.15</a:t>
                      </a:r>
                      <a:endParaRPr lang="en-IN" sz="1800" b="1" dirty="0"/>
                    </a:p>
                  </a:txBody>
                  <a:tcPr marL="95250" marR="95250" marT="76200" marB="7620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IN" sz="1800"/>
                        <a:t>63.84</a:t>
                      </a:r>
                      <a:endParaRPr lang="en-IN" sz="1800" b="1"/>
                    </a:p>
                  </a:txBody>
                  <a:tcPr marL="95250" marR="95250" marT="76200" marB="7620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IN" sz="1800" dirty="0"/>
                        <a:t>31</a:t>
                      </a:r>
                      <a:endParaRPr lang="en-IN" sz="1800" b="1" dirty="0"/>
                    </a:p>
                  </a:txBody>
                  <a:tcPr marL="95250" marR="95250" marT="76200" marB="76200" anchor="ctr"/>
                </a:tc>
              </a:tr>
              <a:tr h="812172">
                <a:tc>
                  <a:txBody>
                    <a:bodyPr/>
                    <a:lstStyle/>
                    <a:p>
                      <a:pPr algn="ctr"/>
                      <a:r>
                        <a:rPr lang="en-IN" sz="1600" b="1" dirty="0" smtClean="0"/>
                        <a:t>77</a:t>
                      </a:r>
                      <a:endParaRPr lang="en-IN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1" kern="1200" dirty="0" smtClean="0"/>
                        <a:t>Pandit Dwarka Prasad Mishra (IIITDM), Jabalpur</a:t>
                      </a:r>
                      <a:endParaRPr lang="en-IN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1" kern="1200" dirty="0" smtClean="0">
                          <a:solidFill>
                            <a:srgbClr val="FF0000"/>
                          </a:solidFill>
                        </a:rPr>
                        <a:t>53.37</a:t>
                      </a:r>
                      <a:endParaRPr lang="en-IN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IN" sz="1800" b="1" dirty="0"/>
                        <a:t>47.15</a:t>
                      </a:r>
                    </a:p>
                  </a:txBody>
                  <a:tcPr marL="95250" marR="95250" marT="76200" marB="7620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IN" sz="1800" b="1" dirty="0"/>
                        <a:t>62.91</a:t>
                      </a:r>
                      <a:endParaRPr lang="en-IN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95250" marR="95250" marT="76200" marB="7620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IN" sz="1800" b="1" dirty="0"/>
                        <a:t>79.00</a:t>
                      </a:r>
                    </a:p>
                  </a:txBody>
                  <a:tcPr marL="95250" marR="95250" marT="76200" marB="7620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IN" sz="1800" b="1" dirty="0">
                          <a:solidFill>
                            <a:srgbClr val="FF0000"/>
                          </a:solidFill>
                        </a:rPr>
                        <a:t>54.79</a:t>
                      </a:r>
                    </a:p>
                  </a:txBody>
                  <a:tcPr marL="95250" marR="95250" marT="76200" marB="7620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IN" sz="1800" b="1" dirty="0">
                          <a:solidFill>
                            <a:srgbClr val="FF0000"/>
                          </a:solidFill>
                        </a:rPr>
                        <a:t>12</a:t>
                      </a:r>
                    </a:p>
                  </a:txBody>
                  <a:tcPr marL="95250" marR="95250" marT="76200" marB="7620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01692" y="6488668"/>
            <a:ext cx="3042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>
                <a:hlinkClick r:id="rId2" action="ppaction://hlinkfile"/>
              </a:rPr>
              <a:t>Document :  NIFR Engineering </a:t>
            </a:r>
            <a:endParaRPr lang="en-IN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6488668"/>
            <a:ext cx="307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>
                <a:hlinkClick r:id="rId3" action="ppaction://hlinkfile"/>
              </a:rPr>
              <a:t>Uploaded Data of Our Institute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/>
        </p:nvGraphicFramePr>
        <p:xfrm>
          <a:off x="0" y="0"/>
          <a:ext cx="4572000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4572000" y="-228600"/>
          <a:ext cx="44196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/>
          <p:nvPr/>
        </p:nvGraphicFramePr>
        <p:xfrm>
          <a:off x="0" y="2209800"/>
          <a:ext cx="4495800" cy="2561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4572000" y="2209800"/>
          <a:ext cx="4343400" cy="2666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7"/>
          <p:cNvGraphicFramePr/>
          <p:nvPr/>
        </p:nvGraphicFramePr>
        <p:xfrm>
          <a:off x="0" y="4267200"/>
          <a:ext cx="4495800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101692" y="6488668"/>
            <a:ext cx="3042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>
                <a:hlinkClick r:id="rId7" action="ppaction://hlinkfile"/>
              </a:rPr>
              <a:t>Document :  NIFR Engineering </a:t>
            </a:r>
            <a:endParaRPr lang="en-IN" dirty="0"/>
          </a:p>
        </p:txBody>
      </p:sp>
      <p:sp>
        <p:nvSpPr>
          <p:cNvPr id="10" name="TextBox 9"/>
          <p:cNvSpPr txBox="1"/>
          <p:nvPr/>
        </p:nvSpPr>
        <p:spPr>
          <a:xfrm>
            <a:off x="228600" y="6488668"/>
            <a:ext cx="307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>
                <a:hlinkClick r:id="rId8" action="ppaction://hlinkfile"/>
              </a:rPr>
              <a:t>Uploaded Data of Our Institute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LSI2\Desktop\sagar\thank-you-clothesline-752x4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4904" y="457200"/>
            <a:ext cx="9198904" cy="59083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548</Words>
  <Application>Microsoft Office PowerPoint</Application>
  <PresentationFormat>On-screen Show (4:3)</PresentationFormat>
  <Paragraphs>187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Main Parameters</vt:lpstr>
      <vt:lpstr>Sub Parameters</vt:lpstr>
      <vt:lpstr>PowerPoint Presentation</vt:lpstr>
      <vt:lpstr>Comparison and Improvement Area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Sunil</dc:creator>
  <cp:lastModifiedBy>ccuser</cp:lastModifiedBy>
  <cp:revision>15</cp:revision>
  <dcterms:created xsi:type="dcterms:W3CDTF">2006-08-16T00:00:00Z</dcterms:created>
  <dcterms:modified xsi:type="dcterms:W3CDTF">2016-05-18T12:47:38Z</dcterms:modified>
</cp:coreProperties>
</file>