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2455" r:id="rId3"/>
    <p:sldId id="257" r:id="rId4"/>
    <p:sldId id="258" r:id="rId5"/>
    <p:sldId id="259" r:id="rId6"/>
    <p:sldId id="2457" r:id="rId7"/>
    <p:sldId id="281" r:id="rId8"/>
    <p:sldId id="283" r:id="rId9"/>
    <p:sldId id="2458" r:id="rId10"/>
    <p:sldId id="2459" r:id="rId11"/>
    <p:sldId id="2456" r:id="rId12"/>
    <p:sldId id="261" r:id="rId13"/>
    <p:sldId id="262" r:id="rId14"/>
    <p:sldId id="263" r:id="rId15"/>
    <p:sldId id="279" r:id="rId16"/>
    <p:sldId id="264" r:id="rId17"/>
    <p:sldId id="2460" r:id="rId18"/>
    <p:sldId id="2517" r:id="rId19"/>
    <p:sldId id="2462" r:id="rId20"/>
    <p:sldId id="2463" r:id="rId21"/>
    <p:sldId id="2464" r:id="rId22"/>
    <p:sldId id="2465" r:id="rId23"/>
    <p:sldId id="2466" r:id="rId24"/>
    <p:sldId id="2467" r:id="rId25"/>
    <p:sldId id="2520" r:id="rId26"/>
    <p:sldId id="2518" r:id="rId27"/>
    <p:sldId id="2469" r:id="rId28"/>
    <p:sldId id="2519" r:id="rId29"/>
    <p:sldId id="2472" r:id="rId30"/>
    <p:sldId id="2473" r:id="rId31"/>
    <p:sldId id="2474" r:id="rId32"/>
    <p:sldId id="2475" r:id="rId33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9A31-5D79-472E-B24C-231FE15744A1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CD5C4-7BC1-4386-97C9-2ABD795817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01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8FAC-FE2A-410C-98D2-C7232A20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2B0BC-625C-429C-B07A-A5C9C290C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A95D-406F-451E-AA18-14F679C3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B3DF-41B9-4182-85F5-4122DF9D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BF18-8794-4D9F-A5F1-DC4C4D3A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26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5B11-75F8-49B4-86CB-DB6B3B4D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B733E-1238-4BB1-8816-CBDC0AB41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B7C17-1519-45FB-B9B9-491D408E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0E616-63AE-498E-A1D8-8321B53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89058-B521-4547-B796-C722C0ED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FEEBA-DAFD-4F3A-B913-89A5E8715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F1186-D4C4-4CA1-8A98-C4F6AD07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3D946-71BA-4EB3-9FAD-991452D9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8E58-7C94-479E-AFB8-89E27CE4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3A89-FC43-4CF4-B3D2-2968FF1C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01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FD770-2AFA-4448-BD13-7BB93AA46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2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15BA-D52A-42D8-8B39-910E689E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BB3E9-2C01-4213-8CE8-374438E7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87967-B8A0-4A14-BC73-9E2E4E49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3BA6-AFB5-4743-BE83-32E0AAE1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6FE50-0F2B-4493-BA33-503A1678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26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02A5-B61E-47F4-95B7-DBCA8819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8446E-3B4F-4400-8E32-2E808CDD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18FC-77B7-4E8E-82F4-1843E78C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EA87-31DF-4D2B-8C24-2A53484B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53CA-DD39-4B57-B7CC-A50324AC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0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7482-760D-4C7C-ADBB-F23CFCD0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36DD-1212-4EE2-A015-D2E7F746A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0535-B6A3-45EC-A6D3-DA4B582D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887C5-0E9E-4650-B14D-0EACDFF8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FBA5-4649-4352-AABC-3A4F6E68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2A7E1-EF8A-464F-9BC6-120C3F6A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05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947E-AF46-45E5-9B7B-A09583F0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A288-1652-4259-9C28-001E47A1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E98C-C8AC-461E-ACDA-C956F448B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5D2DA-110B-46A6-92A0-537AA7A81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4B802-70D5-41EB-B7D7-13FE9526A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C177A-357D-4977-B4CE-EBD00B51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BA263-8DE7-46CB-A229-3D2FE7E5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607AF-D832-4616-B1F0-DA3F0ECA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2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E317-12DE-46A4-B4D3-D99F92C6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FA1E2-127B-4B76-B26C-EA548622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2370E-BE0D-4732-B870-2F91E8DE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2817-02CA-47C2-9540-004D7964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444C3-0D0C-4117-BA88-6F8DD66F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8ED3E-F3C2-4999-9002-5FB10A4B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FB63-A1C6-4882-9B4D-97345490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5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9BD0-5783-48E0-BB44-C9999968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D73D2-65C1-4879-85F1-904F33A9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9BD1B-68CC-4863-821E-7DD25FC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5331A-BDD1-4921-A03A-E8A5F60A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E5052-740D-4614-AF53-C87CA273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351F2-45F9-4714-9946-8D5CD8C9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74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EAC7-F972-4473-A84F-B23A9683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59EA2-34D2-420B-B726-9BAD6A31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49935-834B-46B3-8510-102F78706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8B0FD-112C-419E-B662-63FFE7B0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9B0A0-8E2E-4F2C-98AC-87DA448A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2DC6-FF81-47C1-AEE6-028DAA37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3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B2DC0-ABBF-406D-A8FC-08934B23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70C09-D764-45CF-8C00-67BE2A526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BC8F-7D38-49CF-89B2-515D71D58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31B2-039A-4BC0-B704-36884B8AB52B}" type="datetimeFigureOut">
              <a:rPr lang="en-IN" smtClean="0"/>
              <a:pPr/>
              <a:t>15-09-2021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AC96E-3904-4F9F-9767-CCCA72B7F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FB24-CF9E-4482-AB87-0BDD12E34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1560-82A6-40D0-A565-668D4AD222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5897600" y="1518206"/>
            <a:ext cx="6294400" cy="33710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dirty="0">
                <a:latin typeface="Poppins ExtraBold" panose="00000900000000000000" pitchFamily="50" charset="0"/>
                <a:cs typeface="Poppins ExtraBold" panose="00000900000000000000" pitchFamily="50" charset="0"/>
              </a:rPr>
              <a:t>National Scholarship Portal</a:t>
            </a:r>
            <a:endParaRPr dirty="0">
              <a:latin typeface="Poppins ExtraBold" panose="00000900000000000000" pitchFamily="50" charset="0"/>
              <a:cs typeface="Poppins ExtraBold" panose="000009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C1DE9-FAA8-4F72-88B1-3E110F31C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0"/>
            <a:ext cx="1465007" cy="7610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11E7-302E-4BE0-A03B-00E5DEA0F89D}"/>
              </a:ext>
            </a:extLst>
          </p:cNvPr>
          <p:cNvGrpSpPr/>
          <p:nvPr/>
        </p:nvGrpSpPr>
        <p:grpSpPr>
          <a:xfrm>
            <a:off x="10561560" y="0"/>
            <a:ext cx="1630441" cy="1190923"/>
            <a:chOff x="7921169" y="68216"/>
            <a:chExt cx="1222831" cy="893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A434B6-A4C8-4DB0-A989-8FEC1ECF2C4D}"/>
                </a:ext>
              </a:extLst>
            </p:cNvPr>
            <p:cNvSpPr txBox="1"/>
            <p:nvPr/>
          </p:nvSpPr>
          <p:spPr>
            <a:xfrm>
              <a:off x="7921169" y="626070"/>
              <a:ext cx="1222831" cy="3353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365742" algn="ctr">
                <a:spcAft>
                  <a:spcPts val="1200"/>
                </a:spcAft>
              </a:pPr>
              <a:r>
                <a:rPr lang="en-US" sz="1333" b="1" dirty="0">
                  <a:latin typeface="Poppins ExtraBold" panose="00000900000000000000" pitchFamily="50" charset="0"/>
                  <a:ea typeface="맑은 고딕" pitchFamily="50" charset="-127"/>
                  <a:cs typeface="Poppins ExtraBold" panose="00000900000000000000" pitchFamily="50" charset="0"/>
                </a:rPr>
                <a:t>DBT Mission</a:t>
              </a:r>
              <a:br>
                <a:rPr lang="en-US" sz="1333" b="1" dirty="0">
                  <a:latin typeface="Poppins ExtraBold" panose="00000900000000000000" pitchFamily="50" charset="0"/>
                  <a:ea typeface="맑은 고딕" pitchFamily="50" charset="-127"/>
                  <a:cs typeface="Poppins ExtraBold" panose="00000900000000000000" pitchFamily="50" charset="0"/>
                </a:rPr>
              </a:br>
              <a:r>
                <a:rPr lang="en-US" sz="1333" b="1" dirty="0">
                  <a:latin typeface="Poppins ExtraBold" panose="00000900000000000000" pitchFamily="50" charset="0"/>
                  <a:ea typeface="맑은 고딕" pitchFamily="50" charset="-127"/>
                  <a:cs typeface="Poppins ExtraBold" panose="00000900000000000000" pitchFamily="50" charset="0"/>
                </a:rPr>
                <a:t>Cabinet Secretariat</a:t>
              </a:r>
            </a:p>
          </p:txBody>
        </p:sp>
        <p:pic>
          <p:nvPicPr>
            <p:cNvPr id="13" name="Picture 4" descr="See the source image">
              <a:extLst>
                <a:ext uri="{FF2B5EF4-FFF2-40B4-BE49-F238E27FC236}">
                  <a16:creationId xmlns:a16="http://schemas.microsoft.com/office/drawing/2014/main" id="{84D95FAC-3339-4248-B021-1651D2102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784" y="68216"/>
              <a:ext cx="609600" cy="5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DFEB7BA-907E-4638-8649-8EF4F546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520" y="4540726"/>
            <a:ext cx="3675860" cy="696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F8B90-981C-4AEA-8633-B823CBB37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38" y="0"/>
            <a:ext cx="8116483" cy="6772840"/>
          </a:xfrm>
        </p:spPr>
      </p:pic>
    </p:spTree>
    <p:extLst>
      <p:ext uri="{BB962C8B-B14F-4D97-AF65-F5344CB8AC3E}">
        <p14:creationId xmlns:p14="http://schemas.microsoft.com/office/powerpoint/2010/main" val="215050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1"/>
            <a:ext cx="8940232" cy="491104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" y="5775421"/>
            <a:ext cx="12191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6560458" y="381001"/>
            <a:ext cx="5329645" cy="17722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IN" sz="4800" dirty="0">
                <a:solidFill>
                  <a:schemeClr val="bg1"/>
                </a:solidFill>
              </a:rPr>
              <a:t>New Registration </a:t>
            </a:r>
            <a:br>
              <a:rPr lang="en-IN" sz="4800" dirty="0">
                <a:solidFill>
                  <a:schemeClr val="bg1"/>
                </a:solidFill>
              </a:rPr>
            </a:br>
            <a:r>
              <a:rPr lang="en-IN" sz="4800" dirty="0">
                <a:solidFill>
                  <a:schemeClr val="bg1"/>
                </a:solidFill>
              </a:rPr>
              <a:t>Process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8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AD369E-7B10-4BD6-8BEE-6F998DA82DED}"/>
              </a:ext>
            </a:extLst>
          </p:cNvPr>
          <p:cNvGrpSpPr/>
          <p:nvPr/>
        </p:nvGrpSpPr>
        <p:grpSpPr>
          <a:xfrm>
            <a:off x="1" y="-1"/>
            <a:ext cx="12192000" cy="7281945"/>
            <a:chOff x="1" y="-1"/>
            <a:chExt cx="12192000" cy="7281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AA1638-E444-4683-93C0-744930AF8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4" t="7352" r="11542"/>
            <a:stretch/>
          </p:blipFill>
          <p:spPr>
            <a:xfrm>
              <a:off x="1" y="-1"/>
              <a:ext cx="12192000" cy="728194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BD38EF-244E-4FD3-9D5F-2F7C63B16974}"/>
                </a:ext>
              </a:extLst>
            </p:cNvPr>
            <p:cNvSpPr txBox="1"/>
            <p:nvPr/>
          </p:nvSpPr>
          <p:spPr>
            <a:xfrm>
              <a:off x="2221907" y="4725824"/>
              <a:ext cx="3708874" cy="3674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B313EC-DA73-4257-B96F-7682A0DB39B7}"/>
                </a:ext>
              </a:extLst>
            </p:cNvPr>
            <p:cNvSpPr txBox="1"/>
            <p:nvPr/>
          </p:nvSpPr>
          <p:spPr>
            <a:xfrm>
              <a:off x="2307364" y="4678725"/>
              <a:ext cx="2956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Aadhaar</a:t>
              </a:r>
            </a:p>
            <a:p>
              <a:r>
                <a:rPr lang="en-IN" sz="800" dirty="0"/>
                <a:t>Aadhaar enrolment ID (EID)</a:t>
              </a:r>
            </a:p>
            <a:p>
              <a:r>
                <a:rPr lang="en-IN" sz="800" dirty="0"/>
                <a:t>Bank Account (In case you don’t have Aadhaar)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2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C58A25-ECE8-4483-A319-4B693C9A0682}"/>
              </a:ext>
            </a:extLst>
          </p:cNvPr>
          <p:cNvGrpSpPr/>
          <p:nvPr/>
        </p:nvGrpSpPr>
        <p:grpSpPr>
          <a:xfrm>
            <a:off x="316194" y="0"/>
            <a:ext cx="11519731" cy="6858000"/>
            <a:chOff x="316194" y="0"/>
            <a:chExt cx="11519731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845DB9-BA96-49FC-8DE7-4EF85C6D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94" y="0"/>
              <a:ext cx="11519731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016007F-B841-4A62-9B8E-33D189F43073}"/>
                </a:ext>
              </a:extLst>
            </p:cNvPr>
            <p:cNvSpPr/>
            <p:nvPr/>
          </p:nvSpPr>
          <p:spPr>
            <a:xfrm>
              <a:off x="2050991" y="3050849"/>
              <a:ext cx="1546788" cy="196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400" dirty="0">
                  <a:solidFill>
                    <a:sysClr val="windowText" lastClr="000000"/>
                  </a:solidFill>
                </a:rPr>
                <a:t>Aadhar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5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CA8610-A19C-463F-9577-A17A7CBEE402}"/>
              </a:ext>
            </a:extLst>
          </p:cNvPr>
          <p:cNvGrpSpPr/>
          <p:nvPr/>
        </p:nvGrpSpPr>
        <p:grpSpPr>
          <a:xfrm>
            <a:off x="863126" y="0"/>
            <a:ext cx="10605330" cy="6858000"/>
            <a:chOff x="863126" y="0"/>
            <a:chExt cx="1060533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08104B-AD72-486C-9ECB-1195868D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26" y="0"/>
              <a:ext cx="1060533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2683E0-178C-4EDD-9203-92C3C9A7B8CA}"/>
                </a:ext>
              </a:extLst>
            </p:cNvPr>
            <p:cNvSpPr/>
            <p:nvPr/>
          </p:nvSpPr>
          <p:spPr>
            <a:xfrm>
              <a:off x="2623560" y="2478281"/>
              <a:ext cx="1546788" cy="196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400" dirty="0">
                  <a:solidFill>
                    <a:sysClr val="windowText" lastClr="000000"/>
                  </a:solidFill>
                </a:rPr>
                <a:t>Aadhar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65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F27875-B6D9-47F2-B06F-7B401B9BC7B8}"/>
              </a:ext>
            </a:extLst>
          </p:cNvPr>
          <p:cNvGrpSpPr/>
          <p:nvPr/>
        </p:nvGrpSpPr>
        <p:grpSpPr>
          <a:xfrm>
            <a:off x="632388" y="0"/>
            <a:ext cx="11015529" cy="6858000"/>
            <a:chOff x="632388" y="0"/>
            <a:chExt cx="1101552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E7E7C2-3E20-4AF7-A22B-FAAD9A733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8" y="0"/>
              <a:ext cx="11015529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916A30-A1C9-45E0-98B1-D18E5CFF5633}"/>
                </a:ext>
              </a:extLst>
            </p:cNvPr>
            <p:cNvSpPr/>
            <p:nvPr/>
          </p:nvSpPr>
          <p:spPr>
            <a:xfrm>
              <a:off x="2375731" y="2495373"/>
              <a:ext cx="2127902" cy="170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100" dirty="0">
                  <a:solidFill>
                    <a:sysClr val="windowText" lastClr="000000"/>
                  </a:solidFill>
                </a:rPr>
                <a:t>Aadhar Enrolment ID (EID)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A4B2EC-D7EA-4AC9-B96D-010A3AF3F8EB}"/>
              </a:ext>
            </a:extLst>
          </p:cNvPr>
          <p:cNvSpPr/>
          <p:nvPr/>
        </p:nvSpPr>
        <p:spPr>
          <a:xfrm>
            <a:off x="3059394" y="5477854"/>
            <a:ext cx="495656" cy="17091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0F8B1-48EE-4DC2-B9CD-62D2C3F1D473}"/>
              </a:ext>
            </a:extLst>
          </p:cNvPr>
          <p:cNvSpPr txBox="1"/>
          <p:nvPr/>
        </p:nvSpPr>
        <p:spPr>
          <a:xfrm>
            <a:off x="3003848" y="5447895"/>
            <a:ext cx="709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err="1"/>
              <a:t>bonafide</a:t>
            </a:r>
            <a:endParaRPr lang="en-IN" sz="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49EB85-7089-4CDF-9D5A-2E73402A471C}"/>
              </a:ext>
            </a:extLst>
          </p:cNvPr>
          <p:cNvGrpSpPr/>
          <p:nvPr/>
        </p:nvGrpSpPr>
        <p:grpSpPr>
          <a:xfrm>
            <a:off x="6096000" y="3429000"/>
            <a:ext cx="965674" cy="220054"/>
            <a:chOff x="6096000" y="3429000"/>
            <a:chExt cx="965674" cy="220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49BFE3-49D4-47A0-B94F-30FE5A8112A3}"/>
                </a:ext>
              </a:extLst>
            </p:cNvPr>
            <p:cNvSpPr/>
            <p:nvPr/>
          </p:nvSpPr>
          <p:spPr>
            <a:xfrm>
              <a:off x="6170064" y="3488820"/>
              <a:ext cx="743484" cy="16023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79E980-FA20-480C-AE3F-60D333CBFC82}"/>
                </a:ext>
              </a:extLst>
            </p:cNvPr>
            <p:cNvSpPr txBox="1"/>
            <p:nvPr/>
          </p:nvSpPr>
          <p:spPr>
            <a:xfrm>
              <a:off x="6096000" y="3429000"/>
              <a:ext cx="9656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( with photo ) ,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45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7231BB8-1FC1-4CC7-BC7E-E5EFE0D73225}"/>
              </a:ext>
            </a:extLst>
          </p:cNvPr>
          <p:cNvGrpSpPr/>
          <p:nvPr/>
        </p:nvGrpSpPr>
        <p:grpSpPr>
          <a:xfrm>
            <a:off x="803305" y="0"/>
            <a:ext cx="10810430" cy="6858000"/>
            <a:chOff x="803305" y="0"/>
            <a:chExt cx="1081043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0D73822-8DAC-45D6-A3A9-B9D383E53CFF}"/>
                </a:ext>
              </a:extLst>
            </p:cNvPr>
            <p:cNvGrpSpPr/>
            <p:nvPr/>
          </p:nvGrpSpPr>
          <p:grpSpPr>
            <a:xfrm>
              <a:off x="803305" y="0"/>
              <a:ext cx="10810430" cy="6858000"/>
              <a:chOff x="803305" y="0"/>
              <a:chExt cx="10810430" cy="6858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C8E9DDC-825E-4203-BFFE-EF2A30EB6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05" y="0"/>
                <a:ext cx="10810430" cy="685800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393E2C-91CE-4C8C-A8EB-6F06F89C0FBC}"/>
                  </a:ext>
                </a:extLst>
              </p:cNvPr>
              <p:cNvSpPr/>
              <p:nvPr/>
            </p:nvSpPr>
            <p:spPr>
              <a:xfrm>
                <a:off x="2418459" y="1486971"/>
                <a:ext cx="3025212" cy="170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100" dirty="0">
                    <a:solidFill>
                      <a:sysClr val="windowText" lastClr="000000"/>
                    </a:solidFill>
                  </a:rPr>
                  <a:t>Bank Account (in case you don’t have Aadhaar)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E5E452-653F-440F-9F45-340B2A4BABAE}"/>
                </a:ext>
              </a:extLst>
            </p:cNvPr>
            <p:cNvSpPr/>
            <p:nvPr/>
          </p:nvSpPr>
          <p:spPr>
            <a:xfrm>
              <a:off x="5247119" y="3008123"/>
              <a:ext cx="2076628" cy="29055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E184407-9950-4842-BBD5-24C395EFC64C}"/>
              </a:ext>
            </a:extLst>
          </p:cNvPr>
          <p:cNvSpPr/>
          <p:nvPr/>
        </p:nvSpPr>
        <p:spPr>
          <a:xfrm>
            <a:off x="3127761" y="5153114"/>
            <a:ext cx="521293" cy="17091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2E668-6219-488B-A2BF-CF9463837C86}"/>
              </a:ext>
            </a:extLst>
          </p:cNvPr>
          <p:cNvSpPr txBox="1"/>
          <p:nvPr/>
        </p:nvSpPr>
        <p:spPr>
          <a:xfrm>
            <a:off x="3093577" y="5084650"/>
            <a:ext cx="709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err="1"/>
              <a:t>bonafide</a:t>
            </a:r>
            <a:endParaRPr lang="en-IN" sz="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F7DECD-1A41-40E5-B8AB-9D767B96EB55}"/>
              </a:ext>
            </a:extLst>
          </p:cNvPr>
          <p:cNvGrpSpPr/>
          <p:nvPr/>
        </p:nvGrpSpPr>
        <p:grpSpPr>
          <a:xfrm>
            <a:off x="6208520" y="2506054"/>
            <a:ext cx="1038314" cy="220054"/>
            <a:chOff x="6096000" y="3429000"/>
            <a:chExt cx="965674" cy="2200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09A1C7-C3A7-4D23-A7E4-1C7AD8662097}"/>
                </a:ext>
              </a:extLst>
            </p:cNvPr>
            <p:cNvSpPr/>
            <p:nvPr/>
          </p:nvSpPr>
          <p:spPr>
            <a:xfrm>
              <a:off x="6170064" y="3488820"/>
              <a:ext cx="743484" cy="16023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C2E71E-5133-4646-94CB-3C15D95528E6}"/>
                </a:ext>
              </a:extLst>
            </p:cNvPr>
            <p:cNvSpPr txBox="1"/>
            <p:nvPr/>
          </p:nvSpPr>
          <p:spPr>
            <a:xfrm>
              <a:off x="6096000" y="3429000"/>
              <a:ext cx="9656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( with photo ) ,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95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658271-C545-40C6-BE06-24B7208C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839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/>
              <a:t>For UT of J&amp;K, UT of Ladakh, Assam and Manipur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0DAF7-3BBE-4E5D-B562-2383E573E996}"/>
              </a:ext>
            </a:extLst>
          </p:cNvPr>
          <p:cNvGrpSpPr/>
          <p:nvPr/>
        </p:nvGrpSpPr>
        <p:grpSpPr>
          <a:xfrm>
            <a:off x="803305" y="529840"/>
            <a:ext cx="10810430" cy="5003560"/>
            <a:chOff x="803305" y="529840"/>
            <a:chExt cx="10810430" cy="50035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C13AA7-9ECA-4E75-BC0B-7B07B00FC234}"/>
                </a:ext>
              </a:extLst>
            </p:cNvPr>
            <p:cNvGrpSpPr/>
            <p:nvPr/>
          </p:nvGrpSpPr>
          <p:grpSpPr>
            <a:xfrm>
              <a:off x="803305" y="529840"/>
              <a:ext cx="10810430" cy="3044438"/>
              <a:chOff x="803305" y="529840"/>
              <a:chExt cx="10810430" cy="304443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0D73822-8DAC-45D6-A3A9-B9D383E53CFF}"/>
                  </a:ext>
                </a:extLst>
              </p:cNvPr>
              <p:cNvGrpSpPr/>
              <p:nvPr/>
            </p:nvGrpSpPr>
            <p:grpSpPr>
              <a:xfrm>
                <a:off x="803305" y="529840"/>
                <a:ext cx="10810430" cy="3044438"/>
                <a:chOff x="803305" y="0"/>
                <a:chExt cx="10810430" cy="329934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EC8E9DDC-825E-4203-BFFE-EF2A30EB6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1891"/>
                <a:stretch/>
              </p:blipFill>
              <p:spPr>
                <a:xfrm>
                  <a:off x="803305" y="0"/>
                  <a:ext cx="10810430" cy="3299341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393E2C-91CE-4C8C-A8EB-6F06F89C0FBC}"/>
                    </a:ext>
                  </a:extLst>
                </p:cNvPr>
                <p:cNvSpPr/>
                <p:nvPr/>
              </p:nvSpPr>
              <p:spPr>
                <a:xfrm>
                  <a:off x="2418459" y="1486971"/>
                  <a:ext cx="3025212" cy="170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IN" sz="1100" dirty="0">
                      <a:solidFill>
                        <a:sysClr val="windowText" lastClr="000000"/>
                      </a:solidFill>
                    </a:rPr>
                    <a:t>Bank Account (in case you don’t have Aadhaar)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36067B-754C-4A82-90DC-1CC340A7A90C}"/>
                  </a:ext>
                </a:extLst>
              </p:cNvPr>
              <p:cNvSpPr/>
              <p:nvPr/>
            </p:nvSpPr>
            <p:spPr>
              <a:xfrm>
                <a:off x="5238573" y="3283722"/>
                <a:ext cx="2076628" cy="29055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C9BB42-21EA-445F-999D-D30AD0B51D95}"/>
                </a:ext>
              </a:extLst>
            </p:cNvPr>
            <p:cNvGrpSpPr/>
            <p:nvPr/>
          </p:nvGrpSpPr>
          <p:grpSpPr>
            <a:xfrm>
              <a:off x="803305" y="1901928"/>
              <a:ext cx="10810430" cy="3631472"/>
              <a:chOff x="734938" y="1486971"/>
              <a:chExt cx="10810430" cy="39355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28DCEE8-263E-4BAD-9428-BC498288A1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336"/>
              <a:stretch/>
            </p:blipFill>
            <p:spPr>
              <a:xfrm>
                <a:off x="734938" y="2908052"/>
                <a:ext cx="10810430" cy="251444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C68EBE-8767-43FA-A821-711F288CB414}"/>
                  </a:ext>
                </a:extLst>
              </p:cNvPr>
              <p:cNvSpPr/>
              <p:nvPr/>
            </p:nvSpPr>
            <p:spPr>
              <a:xfrm>
                <a:off x="2418459" y="1486971"/>
                <a:ext cx="3025212" cy="170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100" dirty="0">
                    <a:solidFill>
                      <a:sysClr val="windowText" lastClr="000000"/>
                    </a:solidFill>
                  </a:rPr>
                  <a:t>Bank Account (in case you don’t have Aadhaar)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7EFDB0-7869-45DF-A009-21C3DBA55F12}"/>
              </a:ext>
            </a:extLst>
          </p:cNvPr>
          <p:cNvSpPr/>
          <p:nvPr/>
        </p:nvSpPr>
        <p:spPr>
          <a:xfrm>
            <a:off x="3136307" y="3958714"/>
            <a:ext cx="478564" cy="10053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7FACA-9AD5-4E26-855D-7D13C50EA664}"/>
              </a:ext>
            </a:extLst>
          </p:cNvPr>
          <p:cNvSpPr txBox="1"/>
          <p:nvPr/>
        </p:nvSpPr>
        <p:spPr>
          <a:xfrm>
            <a:off x="3093580" y="3898993"/>
            <a:ext cx="709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err="1"/>
              <a:t>bonafide</a:t>
            </a:r>
            <a:endParaRPr lang="en-IN" sz="9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4FF605-E138-48FE-A07C-6B4F0FA2C84A}"/>
              </a:ext>
            </a:extLst>
          </p:cNvPr>
          <p:cNvGrpSpPr/>
          <p:nvPr/>
        </p:nvGrpSpPr>
        <p:grpSpPr>
          <a:xfrm>
            <a:off x="6208519" y="2830793"/>
            <a:ext cx="987039" cy="220054"/>
            <a:chOff x="6096000" y="3429000"/>
            <a:chExt cx="965674" cy="2200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8EF6E2-9C7E-4257-A02A-460C3BC63D8D}"/>
                </a:ext>
              </a:extLst>
            </p:cNvPr>
            <p:cNvSpPr/>
            <p:nvPr/>
          </p:nvSpPr>
          <p:spPr>
            <a:xfrm>
              <a:off x="6170064" y="3488820"/>
              <a:ext cx="743484" cy="16023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816F35-15CB-4BBB-9EC2-43E6F742B6F3}"/>
                </a:ext>
              </a:extLst>
            </p:cNvPr>
            <p:cNvSpPr txBox="1"/>
            <p:nvPr/>
          </p:nvSpPr>
          <p:spPr>
            <a:xfrm>
              <a:off x="6096000" y="3429000"/>
              <a:ext cx="9656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( with photo ) ,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2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0"/>
            <a:ext cx="8940232" cy="491104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" y="5775421"/>
            <a:ext cx="12191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725885" y="0"/>
            <a:ext cx="6215743" cy="127362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Changes in the Application form</a:t>
            </a:r>
            <a:endParaRPr lang="en-US" altLang="ko-KR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0372" y="947057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ACADEMIC YEAR 2021-2022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2576-9F3D-4832-9C13-3780DF2B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27652"/>
          </a:xfrm>
        </p:spPr>
        <p:txBody>
          <a:bodyPr/>
          <a:lstStyle/>
          <a:p>
            <a:r>
              <a:rPr lang="en-US" dirty="0"/>
              <a:t>Application Form Of Student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A0B74E-2DBF-467A-A266-1D1115B8D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3670"/>
            <a:ext cx="12192000" cy="5824329"/>
          </a:xfrm>
        </p:spPr>
      </p:pic>
      <p:sp>
        <p:nvSpPr>
          <p:cNvPr id="4" name="TextBox 3"/>
          <p:cNvSpPr txBox="1"/>
          <p:nvPr/>
        </p:nvSpPr>
        <p:spPr>
          <a:xfrm>
            <a:off x="1480457" y="3124200"/>
            <a:ext cx="1371601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of entry of Ration card member id for students of Tripura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97629" y="3668487"/>
            <a:ext cx="413657" cy="3265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3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1"/>
            <a:ext cx="8940232" cy="491104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" y="5775421"/>
            <a:ext cx="12191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6560458" y="381001"/>
            <a:ext cx="5329645" cy="17722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IN" sz="4800" dirty="0">
                <a:solidFill>
                  <a:schemeClr val="bg1"/>
                </a:solidFill>
              </a:rPr>
              <a:t>Declaration by </a:t>
            </a:r>
            <a:br>
              <a:rPr lang="en-IN" sz="4800" dirty="0">
                <a:solidFill>
                  <a:schemeClr val="bg1"/>
                </a:solidFill>
              </a:rPr>
            </a:br>
            <a:r>
              <a:rPr lang="en-IN" sz="4800" dirty="0">
                <a:solidFill>
                  <a:schemeClr val="bg1"/>
                </a:solidFill>
              </a:rPr>
              <a:t>Applicant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7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83F3-F83D-4719-BF12-84818493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3"/>
            <a:ext cx="11701670" cy="893831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Information and Selection Of Institute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73386-0259-4A5E-9D08-9F5700AAC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904"/>
            <a:ext cx="12192000" cy="59170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71A0EF-D187-4EAD-8B74-ED0CDC84C817}"/>
              </a:ext>
            </a:extLst>
          </p:cNvPr>
          <p:cNvSpPr/>
          <p:nvPr/>
        </p:nvSpPr>
        <p:spPr>
          <a:xfrm>
            <a:off x="6334539" y="5287617"/>
            <a:ext cx="2729947" cy="503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Selection of Institute by student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3E134C-B7A0-4273-891F-3C30B2B9282C}"/>
              </a:ext>
            </a:extLst>
          </p:cNvPr>
          <p:cNvCxnSpPr/>
          <p:nvPr/>
        </p:nvCxnSpPr>
        <p:spPr>
          <a:xfrm>
            <a:off x="9064486" y="5459896"/>
            <a:ext cx="967410" cy="17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>
            <a:extLst>
              <a:ext uri="{FF2B5EF4-FFF2-40B4-BE49-F238E27FC236}">
                <a16:creationId xmlns:a16="http://schemas.microsoft.com/office/drawing/2014/main" id="{0B4A5180-E10B-4C54-BF34-79FF9273F481}"/>
              </a:ext>
            </a:extLst>
          </p:cNvPr>
          <p:cNvSpPr/>
          <p:nvPr/>
        </p:nvSpPr>
        <p:spPr>
          <a:xfrm>
            <a:off x="8570560" y="2544417"/>
            <a:ext cx="3131109" cy="765175"/>
          </a:xfrm>
          <a:prstGeom prst="wedgeEllipseCallout">
            <a:avLst>
              <a:gd name="adj1" fmla="val -77984"/>
              <a:gd name="adj2" fmla="val 2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000" dirty="0"/>
              <a:t>POST MATRIC/TOP CLASS/ MCM</a:t>
            </a:r>
            <a:endParaRPr lang="en-I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791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E33E-E58C-4059-A1AA-928AE58D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4157"/>
          </a:xfrm>
        </p:spPr>
        <p:txBody>
          <a:bodyPr/>
          <a:lstStyle/>
          <a:p>
            <a:r>
              <a:rPr lang="en-US" dirty="0"/>
              <a:t>Institute Selection By The Student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CD779-48E2-4C97-9DB5-60DBC5D03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436"/>
            <a:ext cx="12085983" cy="5731564"/>
          </a:xfrm>
        </p:spPr>
      </p:pic>
    </p:spTree>
    <p:extLst>
      <p:ext uri="{BB962C8B-B14F-4D97-AF65-F5344CB8AC3E}">
        <p14:creationId xmlns:p14="http://schemas.microsoft.com/office/powerpoint/2010/main" val="284319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CCA-17E5-4BE0-A5AB-353B9354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22"/>
            <a:ext cx="10515600" cy="920336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on select according to the selection of the Institute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38170-9A26-4CBB-A83F-F46B25040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58"/>
            <a:ext cx="12099235" cy="590384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971B54-6DA6-4371-ACAE-9483AB9B1D92}"/>
              </a:ext>
            </a:extLst>
          </p:cNvPr>
          <p:cNvSpPr/>
          <p:nvPr/>
        </p:nvSpPr>
        <p:spPr>
          <a:xfrm>
            <a:off x="2623931" y="3177208"/>
            <a:ext cx="292873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select button after the selection of the Institute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4BDF48-C44B-4200-A09B-C6CB6FAA60F0}"/>
              </a:ext>
            </a:extLst>
          </p:cNvPr>
          <p:cNvCxnSpPr>
            <a:cxnSpLocks/>
          </p:cNvCxnSpPr>
          <p:nvPr/>
        </p:nvCxnSpPr>
        <p:spPr>
          <a:xfrm flipV="1">
            <a:off x="5353878" y="2835965"/>
            <a:ext cx="1722783" cy="67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25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2EE4-BA68-409E-B85C-6D72E05C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0417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selecting, the Institute name will come under Academic details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3B40F-94DA-4B33-8AA6-3BC49148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8375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0CCEA-2296-49C6-BB20-C0BB57C1FCEE}"/>
              </a:ext>
            </a:extLst>
          </p:cNvPr>
          <p:cNvSpPr/>
          <p:nvPr/>
        </p:nvSpPr>
        <p:spPr>
          <a:xfrm>
            <a:off x="4200938" y="2862466"/>
            <a:ext cx="2729947" cy="347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Institute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3DAB40-AE19-497E-BCE4-942CBCDE482B}"/>
              </a:ext>
            </a:extLst>
          </p:cNvPr>
          <p:cNvCxnSpPr>
            <a:cxnSpLocks/>
          </p:cNvCxnSpPr>
          <p:nvPr/>
        </p:nvCxnSpPr>
        <p:spPr>
          <a:xfrm>
            <a:off x="5565913" y="3210337"/>
            <a:ext cx="0" cy="21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8059" y="3526972"/>
            <a:ext cx="1491344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Entry of Admission /Enrollment/Registration no and admission Year, roll no and section of students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34343" y="4016829"/>
            <a:ext cx="391886" cy="239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86743" y="4049486"/>
            <a:ext cx="4038600" cy="3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3984171"/>
            <a:ext cx="6117771" cy="794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4114800"/>
            <a:ext cx="7881257" cy="816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6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B145-BF66-4784-B0BA-9C06A7AE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4"/>
            <a:ext cx="10515600" cy="973344"/>
          </a:xfrm>
        </p:spPr>
        <p:txBody>
          <a:bodyPr>
            <a:normAutofit fontScale="90000"/>
          </a:bodyPr>
          <a:lstStyle/>
          <a:p>
            <a:r>
              <a:rPr lang="en-US" dirty="0"/>
              <a:t>Fill Other Details and Click Save and Continue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86B33-405F-4EF1-BE14-212F2CD5E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1" y="689113"/>
            <a:ext cx="12192000" cy="5678556"/>
          </a:xfrm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DFB1A2B5-8DF9-44D4-B651-F52F47569233}"/>
              </a:ext>
            </a:extLst>
          </p:cNvPr>
          <p:cNvSpPr/>
          <p:nvPr/>
        </p:nvSpPr>
        <p:spPr>
          <a:xfrm>
            <a:off x="3813032" y="940489"/>
            <a:ext cx="4300893" cy="721968"/>
          </a:xfrm>
          <a:prstGeom prst="wedgeEllipseCallout">
            <a:avLst>
              <a:gd name="adj1" fmla="val 90179"/>
              <a:gd name="adj2" fmla="val 6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000" dirty="0"/>
              <a:t>Select Institute Name</a:t>
            </a:r>
            <a:endParaRPr lang="en-I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716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A6B8-BD90-487A-8251-0DF2DFEB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86DB-DA58-4E91-A3C5-0B6E1F73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68490E-C5A9-4C54-8CF0-883ED456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21"/>
            <a:ext cx="12192000" cy="5903842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201B99E-DAAC-4944-A889-55A4BBDCABC8}"/>
              </a:ext>
            </a:extLst>
          </p:cNvPr>
          <p:cNvSpPr/>
          <p:nvPr/>
        </p:nvSpPr>
        <p:spPr>
          <a:xfrm flipH="1">
            <a:off x="5877902" y="1782692"/>
            <a:ext cx="3708390" cy="2218602"/>
          </a:xfrm>
          <a:prstGeom prst="wedgeEllipseCallout">
            <a:avLst>
              <a:gd name="adj1" fmla="val 89255"/>
              <a:gd name="adj2" fmla="val 3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1400" dirty="0"/>
              <a:t>The eligible schemes based on entered criteria is displayed here</a:t>
            </a:r>
          </a:p>
          <a:p>
            <a:pPr lvl="0" algn="ctr"/>
            <a:r>
              <a:rPr lang="en-US" sz="1400" dirty="0" err="1"/>
              <a:t>i.e</a:t>
            </a:r>
            <a:r>
              <a:rPr lang="en-US" sz="1400" dirty="0"/>
              <a:t> National Fellowship and Scholarship for Higher Education of ST Students - Scholarship (Formally Top Class Education for Schedule Tribe Students</a:t>
            </a:r>
            <a:endParaRPr lang="en-I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419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F30F-A636-4404-A3C0-B74D79E1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67122" cy="469762"/>
          </a:xfrm>
        </p:spPr>
        <p:txBody>
          <a:bodyPr>
            <a:normAutofit fontScale="90000"/>
          </a:bodyPr>
          <a:lstStyle/>
          <a:p>
            <a:r>
              <a:rPr lang="en-US" dirty="0"/>
              <a:t>For 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3C07-B842-4ABA-B5E1-22D7E480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AE657-2E07-4054-8817-2671C0EE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4" y="834887"/>
            <a:ext cx="11350305" cy="58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4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C186-6A42-4C1D-80FD-24ABDFA6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en-US" dirty="0"/>
              <a:t>Fill the information and click upload now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B867E-601C-4359-B5EB-2923FAD9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4158"/>
            <a:ext cx="12192000" cy="5903842"/>
          </a:xfrm>
        </p:spPr>
      </p:pic>
    </p:spTree>
    <p:extLst>
      <p:ext uri="{BB962C8B-B14F-4D97-AF65-F5344CB8AC3E}">
        <p14:creationId xmlns:p14="http://schemas.microsoft.com/office/powerpoint/2010/main" val="186614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6E96-A212-4C55-B4D8-D943F72E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B5C2-AC30-46CB-BDB1-2367B607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DF887-BEF2-4657-9FF1-81C9DAD9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4" y="142612"/>
            <a:ext cx="11274805" cy="6342078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1EFE428D-3017-4268-BA45-F80B6AF8ED4C}"/>
              </a:ext>
            </a:extLst>
          </p:cNvPr>
          <p:cNvSpPr/>
          <p:nvPr/>
        </p:nvSpPr>
        <p:spPr>
          <a:xfrm>
            <a:off x="8190130" y="4036881"/>
            <a:ext cx="3494615" cy="1339203"/>
          </a:xfrm>
          <a:prstGeom prst="wedgeEllipseCallout">
            <a:avLst>
              <a:gd name="adj1" fmla="val -71302"/>
              <a:gd name="adj2" fmla="val 4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1200" dirty="0"/>
              <a:t>If you are sure of the details entered, click on “FINAL SUBMIT” to submit the form. Upon final submit, you will not be able to edit the form again.</a:t>
            </a: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E53EC535-A4BB-4E89-8912-31C537080A97}"/>
              </a:ext>
            </a:extLst>
          </p:cNvPr>
          <p:cNvSpPr/>
          <p:nvPr/>
        </p:nvSpPr>
        <p:spPr>
          <a:xfrm>
            <a:off x="624701" y="4485325"/>
            <a:ext cx="4907915" cy="876766"/>
          </a:xfrm>
          <a:prstGeom prst="wedgeEllipseCallout">
            <a:avLst>
              <a:gd name="adj1" fmla="val 64614"/>
              <a:gd name="adj2" fmla="val 4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1200" dirty="0"/>
              <a:t>Please click on “SAVE AS DRAFT” if you are not clear about any details entered and you want to edit the form later.</a:t>
            </a:r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146140CD-6B31-446A-9E53-9D82657AE7F0}"/>
              </a:ext>
            </a:extLst>
          </p:cNvPr>
          <p:cNvSpPr/>
          <p:nvPr/>
        </p:nvSpPr>
        <p:spPr>
          <a:xfrm>
            <a:off x="8991888" y="1825625"/>
            <a:ext cx="2692858" cy="1339203"/>
          </a:xfrm>
          <a:prstGeom prst="wedgeEllipseCallout">
            <a:avLst>
              <a:gd name="adj1" fmla="val -71302"/>
              <a:gd name="adj2" fmla="val 4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1200" dirty="0"/>
              <a:t>If you want to view your documents click this icon</a:t>
            </a:r>
          </a:p>
        </p:txBody>
      </p:sp>
    </p:spTree>
    <p:extLst>
      <p:ext uri="{BB962C8B-B14F-4D97-AF65-F5344CB8AC3E}">
        <p14:creationId xmlns:p14="http://schemas.microsoft.com/office/powerpoint/2010/main" val="87811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F7E1-DE4D-4ED3-B304-E9A92192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4"/>
            <a:ext cx="10515600" cy="787814"/>
          </a:xfrm>
        </p:spPr>
        <p:txBody>
          <a:bodyPr/>
          <a:lstStyle/>
          <a:p>
            <a:r>
              <a:rPr lang="en-US" dirty="0"/>
              <a:t>Student Application Form Details 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C1D9C-28DB-4A3C-A1D1-1866D6D67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40904"/>
            <a:ext cx="11966713" cy="5917095"/>
          </a:xfrm>
        </p:spPr>
      </p:pic>
      <p:sp>
        <p:nvSpPr>
          <p:cNvPr id="6" name="Oval Callout 6">
            <a:extLst>
              <a:ext uri="{FF2B5EF4-FFF2-40B4-BE49-F238E27FC236}">
                <a16:creationId xmlns:a16="http://schemas.microsoft.com/office/drawing/2014/main" id="{C18C24E3-CE58-4427-9733-A5402824EEC0}"/>
              </a:ext>
            </a:extLst>
          </p:cNvPr>
          <p:cNvSpPr/>
          <p:nvPr/>
        </p:nvSpPr>
        <p:spPr>
          <a:xfrm flipH="1">
            <a:off x="7521170" y="1848954"/>
            <a:ext cx="3708390" cy="2218602"/>
          </a:xfrm>
          <a:prstGeom prst="wedgeEllipseCallout">
            <a:avLst>
              <a:gd name="adj1" fmla="val 106051"/>
              <a:gd name="adj2" fmla="val 51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Scheme -National Fellowship and Scholarship for Higher Education of ST Students - Scholarship (Formally Top Class Education for Schedule Tribe Students)</a:t>
            </a:r>
            <a:endParaRPr lang="en-I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941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72818-5802-497C-A474-84FD78B22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A320-A7EC-4974-B795-37C3AD65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7"/>
            <a:ext cx="10515600" cy="787814"/>
          </a:xfrm>
        </p:spPr>
        <p:txBody>
          <a:bodyPr/>
          <a:lstStyle/>
          <a:p>
            <a:r>
              <a:rPr lang="en-US" dirty="0"/>
              <a:t>Contd..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89F7B-46B9-4FF4-B6F6-9F50A2D55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12192000" cy="5943599"/>
          </a:xfrm>
        </p:spPr>
      </p:pic>
    </p:spTree>
    <p:extLst>
      <p:ext uri="{BB962C8B-B14F-4D97-AF65-F5344CB8AC3E}">
        <p14:creationId xmlns:p14="http://schemas.microsoft.com/office/powerpoint/2010/main" val="313739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E857-A76D-4E97-98B5-061DFE8F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01148"/>
          </a:xfrm>
        </p:spPr>
        <p:txBody>
          <a:bodyPr/>
          <a:lstStyle/>
          <a:p>
            <a:r>
              <a:rPr lang="en-US" dirty="0"/>
              <a:t>Click on print option for taking out the print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8B9DE-9987-4CA9-9107-02AAC371C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670"/>
            <a:ext cx="12085983" cy="5671929"/>
          </a:xfrm>
        </p:spPr>
      </p:pic>
    </p:spTree>
    <p:extLst>
      <p:ext uri="{BB962C8B-B14F-4D97-AF65-F5344CB8AC3E}">
        <p14:creationId xmlns:p14="http://schemas.microsoft.com/office/powerpoint/2010/main" val="317810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5EBC-935D-4EA7-AF6C-893DBD42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1391"/>
          </a:xfrm>
        </p:spPr>
        <p:txBody>
          <a:bodyPr>
            <a:normAutofit/>
          </a:bodyPr>
          <a:lstStyle/>
          <a:p>
            <a:r>
              <a:rPr lang="en-US" dirty="0"/>
              <a:t>Click on save to take out the Print Of the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BBE3A-30DC-4AFC-9524-766C3511F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392"/>
            <a:ext cx="12192000" cy="5996608"/>
          </a:xfrm>
        </p:spPr>
      </p:pic>
    </p:spTree>
    <p:extLst>
      <p:ext uri="{BB962C8B-B14F-4D97-AF65-F5344CB8AC3E}">
        <p14:creationId xmlns:p14="http://schemas.microsoft.com/office/powerpoint/2010/main" val="327642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4DFB2-E01C-48E3-B44B-D95AA37F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39736-B9C1-4D63-995E-65BBC0DA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63"/>
            <a:ext cx="12192000" cy="62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1"/>
            <a:ext cx="8940232" cy="491104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" y="5775421"/>
            <a:ext cx="12191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6560458" y="381001"/>
            <a:ext cx="5329645" cy="17722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IN" sz="4800" dirty="0">
                <a:solidFill>
                  <a:schemeClr val="bg1"/>
                </a:solidFill>
              </a:rPr>
              <a:t>AY 2020-21 </a:t>
            </a:r>
            <a:br>
              <a:rPr lang="en-IN" sz="4800" dirty="0">
                <a:solidFill>
                  <a:schemeClr val="bg1"/>
                </a:solidFill>
              </a:rPr>
            </a:br>
            <a:r>
              <a:rPr lang="en-IN" sz="4800" dirty="0">
                <a:solidFill>
                  <a:schemeClr val="bg1"/>
                </a:solidFill>
              </a:rPr>
              <a:t>Registration Process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C50CBC-45E7-405C-A817-1B518807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60" y="0"/>
            <a:ext cx="9878702" cy="68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3D8F7-E092-45A3-AE7E-04CE065F7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t="12817" r="19252" b="4775"/>
          <a:stretch/>
        </p:blipFill>
        <p:spPr>
          <a:xfrm>
            <a:off x="1119499" y="-25464"/>
            <a:ext cx="9417465" cy="6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13409-FA42-40AF-BE89-5A1545122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44" y="0"/>
            <a:ext cx="8279912" cy="6858000"/>
          </a:xfrm>
        </p:spPr>
      </p:pic>
    </p:spTree>
    <p:extLst>
      <p:ext uri="{BB962C8B-B14F-4D97-AF65-F5344CB8AC3E}">
        <p14:creationId xmlns:p14="http://schemas.microsoft.com/office/powerpoint/2010/main" val="315497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406</Words>
  <Application>Microsoft Office PowerPoint</Application>
  <PresentationFormat>Widescreen</PresentationFormat>
  <Paragraphs>60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Calibri</vt:lpstr>
      <vt:lpstr>Calibri Light</vt:lpstr>
      <vt:lpstr>Poppins ExtraBold</vt:lpstr>
      <vt:lpstr>Office Theme</vt:lpstr>
      <vt:lpstr>National Scholarship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UT of J&amp;K, UT of Ladakh, Assam and Manipur</vt:lpstr>
      <vt:lpstr>PowerPoint Presentation</vt:lpstr>
      <vt:lpstr>Application Form Of Student</vt:lpstr>
      <vt:lpstr>General Information and Selection Of Institute Contd..</vt:lpstr>
      <vt:lpstr>Institute Selection By The Student Contd..</vt:lpstr>
      <vt:lpstr>Click on select according to the selection of the Institute Contd..</vt:lpstr>
      <vt:lpstr>After selecting, the Institute name will come under Academic details Contd..</vt:lpstr>
      <vt:lpstr>Fill Other Details and Click Save and Continue Contd..</vt:lpstr>
      <vt:lpstr>PowerPoint Presentation</vt:lpstr>
      <vt:lpstr>For Example</vt:lpstr>
      <vt:lpstr>Fill the information and click upload now Contd..</vt:lpstr>
      <vt:lpstr>PowerPoint Presentation</vt:lpstr>
      <vt:lpstr>Student Application Form Details Contd..</vt:lpstr>
      <vt:lpstr>Contd..</vt:lpstr>
      <vt:lpstr>Click on print option for taking out the print </vt:lpstr>
      <vt:lpstr>Click on save to take out the Print Of the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Devinder Yadav</dc:creator>
  <cp:lastModifiedBy>Rashmi</cp:lastModifiedBy>
  <cp:revision>24</cp:revision>
  <cp:lastPrinted>2021-08-13T08:34:18Z</cp:lastPrinted>
  <dcterms:created xsi:type="dcterms:W3CDTF">2021-08-13T07:44:16Z</dcterms:created>
  <dcterms:modified xsi:type="dcterms:W3CDTF">2021-09-15T06:59:34Z</dcterms:modified>
</cp:coreProperties>
</file>